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335" r:id="rId3"/>
    <p:sldId id="336" r:id="rId4"/>
    <p:sldId id="284" r:id="rId5"/>
    <p:sldId id="338" r:id="rId6"/>
    <p:sldId id="371" r:id="rId7"/>
    <p:sldId id="350" r:id="rId8"/>
    <p:sldId id="373" r:id="rId9"/>
    <p:sldId id="352" r:id="rId10"/>
    <p:sldId id="355" r:id="rId11"/>
    <p:sldId id="354" r:id="rId12"/>
    <p:sldId id="356" r:id="rId13"/>
    <p:sldId id="357" r:id="rId14"/>
    <p:sldId id="374" r:id="rId15"/>
    <p:sldId id="358" r:id="rId16"/>
    <p:sldId id="359" r:id="rId17"/>
    <p:sldId id="360" r:id="rId18"/>
    <p:sldId id="375" r:id="rId19"/>
    <p:sldId id="361" r:id="rId20"/>
    <p:sldId id="363" r:id="rId21"/>
    <p:sldId id="364" r:id="rId22"/>
    <p:sldId id="376" r:id="rId23"/>
    <p:sldId id="377" r:id="rId24"/>
    <p:sldId id="362" r:id="rId25"/>
    <p:sldId id="365" r:id="rId26"/>
    <p:sldId id="366" r:id="rId27"/>
    <p:sldId id="369" r:id="rId28"/>
    <p:sldId id="378" r:id="rId29"/>
    <p:sldId id="370" r:id="rId30"/>
    <p:sldId id="379" r:id="rId31"/>
    <p:sldId id="325" r:id="rId32"/>
    <p:sldId id="341" r:id="rId33"/>
    <p:sldId id="387" r:id="rId34"/>
    <p:sldId id="388" r:id="rId35"/>
    <p:sldId id="389" r:id="rId36"/>
    <p:sldId id="380" r:id="rId37"/>
    <p:sldId id="386" r:id="rId38"/>
    <p:sldId id="390" r:id="rId39"/>
    <p:sldId id="391" r:id="rId40"/>
    <p:sldId id="392" r:id="rId41"/>
    <p:sldId id="394" r:id="rId42"/>
    <p:sldId id="393" r:id="rId43"/>
    <p:sldId id="314" r:id="rId44"/>
    <p:sldId id="395" r:id="rId45"/>
    <p:sldId id="400" r:id="rId46"/>
    <p:sldId id="396" r:id="rId47"/>
    <p:sldId id="397" r:id="rId48"/>
    <p:sldId id="398" r:id="rId49"/>
    <p:sldId id="399" r:id="rId50"/>
    <p:sldId id="401" r:id="rId51"/>
    <p:sldId id="334" r:id="rId52"/>
    <p:sldId id="410" r:id="rId53"/>
    <p:sldId id="402" r:id="rId54"/>
    <p:sldId id="411" r:id="rId55"/>
    <p:sldId id="403" r:id="rId56"/>
    <p:sldId id="412" r:id="rId57"/>
    <p:sldId id="404" r:id="rId58"/>
    <p:sldId id="405" r:id="rId59"/>
    <p:sldId id="406" r:id="rId60"/>
    <p:sldId id="407" r:id="rId61"/>
    <p:sldId id="413" r:id="rId62"/>
    <p:sldId id="414" r:id="rId63"/>
    <p:sldId id="415" r:id="rId64"/>
    <p:sldId id="408" r:id="rId65"/>
    <p:sldId id="409" r:id="rId66"/>
    <p:sldId id="416" r:id="rId67"/>
    <p:sldId id="417" r:id="rId68"/>
    <p:sldId id="418" r:id="rId69"/>
    <p:sldId id="419"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420" r:id="rId83"/>
    <p:sldId id="434" r:id="rId84"/>
    <p:sldId id="435" r:id="rId85"/>
    <p:sldId id="436" r:id="rId86"/>
    <p:sldId id="437" r:id="rId87"/>
    <p:sldId id="438" r:id="rId88"/>
    <p:sldId id="421" r:id="rId89"/>
    <p:sldId id="439" r:id="rId90"/>
    <p:sldId id="440" r:id="rId91"/>
    <p:sldId id="441" r:id="rId92"/>
    <p:sldId id="442" r:id="rId93"/>
    <p:sldId id="443" r:id="rId94"/>
    <p:sldId id="444" r:id="rId95"/>
    <p:sldId id="328"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B21013B-009A-7143-863F-28E2874A9867}">
          <p14:sldIdLst>
            <p14:sldId id="256"/>
            <p14:sldId id="335"/>
            <p14:sldId id="336"/>
            <p14:sldId id="284"/>
            <p14:sldId id="338"/>
            <p14:sldId id="371"/>
            <p14:sldId id="350"/>
            <p14:sldId id="373"/>
            <p14:sldId id="352"/>
            <p14:sldId id="355"/>
            <p14:sldId id="354"/>
            <p14:sldId id="356"/>
            <p14:sldId id="357"/>
            <p14:sldId id="374"/>
            <p14:sldId id="358"/>
            <p14:sldId id="359"/>
            <p14:sldId id="360"/>
            <p14:sldId id="375"/>
            <p14:sldId id="361"/>
            <p14:sldId id="363"/>
            <p14:sldId id="364"/>
            <p14:sldId id="376"/>
            <p14:sldId id="377"/>
            <p14:sldId id="362"/>
            <p14:sldId id="365"/>
            <p14:sldId id="366"/>
            <p14:sldId id="369"/>
            <p14:sldId id="378"/>
            <p14:sldId id="370"/>
            <p14:sldId id="379"/>
            <p14:sldId id="325"/>
            <p14:sldId id="341"/>
            <p14:sldId id="387"/>
            <p14:sldId id="388"/>
            <p14:sldId id="389"/>
            <p14:sldId id="380"/>
            <p14:sldId id="386"/>
            <p14:sldId id="390"/>
            <p14:sldId id="391"/>
            <p14:sldId id="392"/>
            <p14:sldId id="394"/>
            <p14:sldId id="393"/>
            <p14:sldId id="314"/>
            <p14:sldId id="395"/>
            <p14:sldId id="400"/>
            <p14:sldId id="396"/>
            <p14:sldId id="397"/>
            <p14:sldId id="398"/>
            <p14:sldId id="399"/>
            <p14:sldId id="401"/>
            <p14:sldId id="334"/>
            <p14:sldId id="410"/>
            <p14:sldId id="402"/>
            <p14:sldId id="411"/>
            <p14:sldId id="403"/>
            <p14:sldId id="412"/>
            <p14:sldId id="404"/>
            <p14:sldId id="405"/>
            <p14:sldId id="406"/>
            <p14:sldId id="407"/>
            <p14:sldId id="413"/>
            <p14:sldId id="414"/>
            <p14:sldId id="415"/>
            <p14:sldId id="408"/>
            <p14:sldId id="409"/>
            <p14:sldId id="416"/>
            <p14:sldId id="417"/>
            <p14:sldId id="418"/>
            <p14:sldId id="419"/>
            <p14:sldId id="422"/>
            <p14:sldId id="423"/>
            <p14:sldId id="424"/>
            <p14:sldId id="425"/>
            <p14:sldId id="426"/>
            <p14:sldId id="427"/>
            <p14:sldId id="428"/>
            <p14:sldId id="429"/>
            <p14:sldId id="430"/>
            <p14:sldId id="431"/>
            <p14:sldId id="432"/>
            <p14:sldId id="433"/>
            <p14:sldId id="420"/>
            <p14:sldId id="434"/>
            <p14:sldId id="435"/>
            <p14:sldId id="436"/>
            <p14:sldId id="437"/>
            <p14:sldId id="438"/>
            <p14:sldId id="421"/>
            <p14:sldId id="439"/>
            <p14:sldId id="440"/>
            <p14:sldId id="441"/>
            <p14:sldId id="442"/>
            <p14:sldId id="443"/>
            <p14:sldId id="444"/>
            <p14:sldId id="328"/>
          </p14:sldIdLst>
        </p14:section>
        <p14:section name="无标题的节" id="{3AD93875-B1FD-8843-9861-EB939A6EC5CA}">
          <p14:sldIdLst/>
        </p14:section>
      </p14:sectionLst>
    </p:ext>
    <p:ext uri="{EFAFB233-063F-42B5-8137-9DF3F51BA10A}">
      <p15:sldGuideLst xmlns:p15="http://schemas.microsoft.com/office/powerpoint/2012/main" xmlns="">
        <p15:guide id="1" orient="horz" pos="2160" userDrawn="1">
          <p15:clr>
            <a:srgbClr val="A4A3A4"/>
          </p15:clr>
        </p15:guide>
        <p15:guide id="4" pos="7242" userDrawn="1">
          <p15:clr>
            <a:srgbClr val="A4A3A4"/>
          </p15:clr>
        </p15:guide>
        <p15:guide id="5" pos="415" userDrawn="1">
          <p15:clr>
            <a:srgbClr val="A4A3A4"/>
          </p15:clr>
        </p15:guide>
        <p15:guide id="6" orient="horz" pos="3974" userDrawn="1">
          <p15:clr>
            <a:srgbClr val="A4A3A4"/>
          </p15:clr>
        </p15:guide>
        <p15:guide id="7" orient="horz" pos="777" userDrawn="1">
          <p15:clr>
            <a:srgbClr val="A4A3A4"/>
          </p15:clr>
        </p15:guide>
        <p15:guide id="8" pos="3863" userDrawn="1">
          <p15:clr>
            <a:srgbClr val="A4A3A4"/>
          </p15:clr>
        </p15:guide>
        <p15:guide id="9" pos="2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9B"/>
    <a:srgbClr val="BFBFBF"/>
    <a:srgbClr val="E65C40"/>
    <a:srgbClr val="68C39F"/>
    <a:srgbClr val="F3AC9A"/>
    <a:srgbClr val="E85C40"/>
    <a:srgbClr val="17A3BF"/>
    <a:srgbClr val="FFD55F"/>
    <a:srgbClr val="000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77593" autoAdjust="0"/>
  </p:normalViewPr>
  <p:slideViewPr>
    <p:cSldViewPr snapToGrid="0">
      <p:cViewPr varScale="1">
        <p:scale>
          <a:sx n="54" d="100"/>
          <a:sy n="54" d="100"/>
        </p:scale>
        <p:origin x="-1386" y="-24"/>
      </p:cViewPr>
      <p:guideLst>
        <p:guide orient="horz" pos="2160"/>
        <p:guide orient="horz" pos="3974"/>
        <p:guide orient="horz" pos="777"/>
        <p:guide pos="7242"/>
        <p:guide pos="415"/>
        <p:guide pos="3863"/>
        <p:guide pos="286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B0BEB-8214-4DE2-B09C-4C6C5E10566A}" type="datetimeFigureOut">
              <a:rPr lang="zh-CN" altLang="en-US" smtClean="0"/>
              <a:t>2016/5/7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96F71-59F3-468A-954D-08BDAB86191A}" type="slidenum">
              <a:rPr lang="zh-CN" altLang="en-US" smtClean="0"/>
              <a:t>‹#›</a:t>
            </a:fld>
            <a:endParaRPr lang="zh-CN" altLang="en-US"/>
          </a:p>
        </p:txBody>
      </p:sp>
    </p:spTree>
    <p:extLst>
      <p:ext uri="{BB962C8B-B14F-4D97-AF65-F5344CB8AC3E}">
        <p14:creationId xmlns:p14="http://schemas.microsoft.com/office/powerpoint/2010/main" val="140754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a:t>
            </a:fld>
            <a:endParaRPr lang="zh-CN" altLang="en-US"/>
          </a:p>
        </p:txBody>
      </p:sp>
    </p:spTree>
    <p:extLst>
      <p:ext uri="{BB962C8B-B14F-4D97-AF65-F5344CB8AC3E}">
        <p14:creationId xmlns:p14="http://schemas.microsoft.com/office/powerpoint/2010/main" val="188067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三种方法本质都是通过加法实现，所以三种判断溢出均可以归结为同号相加的溢出判断</a:t>
            </a: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判断正负改为与之后的值是否为</a:t>
            </a:r>
            <a:r>
              <a:rPr lang="en-US" altLang="zh-CN" dirty="0" smtClean="0"/>
              <a:t>0</a:t>
            </a:r>
            <a:r>
              <a:rPr lang="zh-CN" altLang="en-US" dirty="0" smtClean="0"/>
              <a:t>更合适</a:t>
            </a: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29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39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没有看懂，铮神可以补充</a:t>
            </a: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typedef</a:t>
            </a:r>
            <a:r>
              <a:rPr lang="en-US" altLang="zh-CN" sz="1200" kern="1200" dirty="0" smtClean="0">
                <a:solidFill>
                  <a:schemeClr val="tx1"/>
                </a:solidFill>
                <a:effectLst/>
                <a:latin typeface="+mn-lt"/>
                <a:ea typeface="+mn-ea"/>
                <a:cs typeface="+mn-cs"/>
              </a:rPr>
              <a:t> unsigned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ABS;</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typedef</a:t>
            </a:r>
            <a:r>
              <a:rPr lang="en-US" altLang="zh-CN" sz="1200" kern="1200" dirty="0" smtClean="0">
                <a:solidFill>
                  <a:schemeClr val="tx1"/>
                </a:solidFill>
                <a:effectLst/>
                <a:latin typeface="+mn-lt"/>
                <a:ea typeface="+mn-ea"/>
                <a:cs typeface="+mn-cs"/>
              </a:rPr>
              <a:t> unsigned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POSITIVE;</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typedef</a:t>
            </a:r>
            <a:r>
              <a:rPr lang="en-US" altLang="zh-CN" sz="1200" kern="1200" dirty="0" smtClean="0">
                <a:solidFill>
                  <a:schemeClr val="tx1"/>
                </a:solidFill>
                <a:effectLst/>
                <a:latin typeface="+mn-lt"/>
                <a:ea typeface="+mn-ea"/>
                <a:cs typeface="+mn-cs"/>
              </a:rPr>
              <a:t> unsigned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FRAMESHIFT;</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49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typedef</a:t>
            </a:r>
            <a:r>
              <a:rPr lang="en-US" altLang="zh-CN" sz="1200" kern="1200" dirty="0" smtClean="0">
                <a:solidFill>
                  <a:schemeClr val="tx1"/>
                </a:solidFill>
                <a:effectLst/>
                <a:latin typeface="+mn-lt"/>
                <a:ea typeface="+mn-ea"/>
                <a:cs typeface="+mn-cs"/>
              </a:rPr>
              <a:t> unsigned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ABS;</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typedef</a:t>
            </a:r>
            <a:r>
              <a:rPr lang="en-US" altLang="zh-CN" sz="1200" kern="1200" dirty="0" smtClean="0">
                <a:solidFill>
                  <a:schemeClr val="tx1"/>
                </a:solidFill>
                <a:effectLst/>
                <a:latin typeface="+mn-lt"/>
                <a:ea typeface="+mn-ea"/>
                <a:cs typeface="+mn-cs"/>
              </a:rPr>
              <a:t> unsigned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POSITIVE;</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typedef</a:t>
            </a:r>
            <a:r>
              <a:rPr lang="en-US" altLang="zh-CN" sz="1200" kern="1200" dirty="0" smtClean="0">
                <a:solidFill>
                  <a:schemeClr val="tx1"/>
                </a:solidFill>
                <a:effectLst/>
                <a:latin typeface="+mn-lt"/>
                <a:ea typeface="+mn-ea"/>
                <a:cs typeface="+mn-cs"/>
              </a:rPr>
              <a:t> unsigned </a:t>
            </a:r>
            <a:r>
              <a:rPr lang="en-US" altLang="zh-CN" sz="1200" kern="1200" dirty="0" err="1" smtClean="0">
                <a:solidFill>
                  <a:schemeClr val="tx1"/>
                </a:solidFill>
                <a:effectLst/>
                <a:latin typeface="+mn-lt"/>
                <a:ea typeface="+mn-ea"/>
                <a:cs typeface="+mn-cs"/>
              </a:rPr>
              <a:t>int</a:t>
            </a:r>
            <a:r>
              <a:rPr lang="en-US" altLang="zh-CN" sz="1200" kern="1200" dirty="0" smtClean="0">
                <a:solidFill>
                  <a:schemeClr val="tx1"/>
                </a:solidFill>
                <a:effectLst/>
                <a:latin typeface="+mn-lt"/>
                <a:ea typeface="+mn-ea"/>
                <a:cs typeface="+mn-cs"/>
              </a:rPr>
              <a:t> FRAMESHIFT;</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59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帅码每一位浪费</a:t>
            </a:r>
            <a:r>
              <a:rPr lang="en-US" altLang="zh-CN" dirty="0" smtClean="0"/>
              <a:t>6</a:t>
            </a:r>
            <a:r>
              <a:rPr lang="zh-CN" altLang="en-US" smtClean="0"/>
              <a:t>个数的空间</a:t>
            </a: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68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78</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79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85</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86</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87</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89</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90</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91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92</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93</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94</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8496F71-59F3-468A-954D-08BDAB86191A}" type="slidenum">
              <a:rPr lang="zh-CN" altLang="en-US" smtClean="0"/>
              <a:t>11</a:t>
            </a:fld>
            <a:endParaRPr lang="zh-CN" altLang="en-US"/>
          </a:p>
        </p:txBody>
      </p:sp>
    </p:spTree>
    <p:extLst>
      <p:ext uri="{BB962C8B-B14F-4D97-AF65-F5344CB8AC3E}">
        <p14:creationId xmlns:p14="http://schemas.microsoft.com/office/powerpoint/2010/main" val="2113180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363096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28671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2978757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50750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4167904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424366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413157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76723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3644545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170351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883255-7EC7-4DCF-9693-5C58E12F20EB}" type="datetimeFigureOut">
              <a:rPr lang="zh-CN" altLang="en-US" smtClean="0"/>
              <a:t>2016/5/7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242E01-ED3B-4000-83D7-F39D7C450B8B}" type="slidenum">
              <a:rPr lang="zh-CN" altLang="en-US" smtClean="0"/>
              <a:t>‹#›</a:t>
            </a:fld>
            <a:endParaRPr lang="zh-CN" altLang="en-US"/>
          </a:p>
        </p:txBody>
      </p:sp>
    </p:spTree>
    <p:extLst>
      <p:ext uri="{BB962C8B-B14F-4D97-AF65-F5344CB8AC3E}">
        <p14:creationId xmlns:p14="http://schemas.microsoft.com/office/powerpoint/2010/main" val="157841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83255-7EC7-4DCF-9693-5C58E12F20EB}" type="datetimeFigureOut">
              <a:rPr lang="zh-CN" altLang="en-US" smtClean="0"/>
              <a:t>2016/5/7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42E01-ED3B-4000-83D7-F39D7C450B8B}" type="slidenum">
              <a:rPr lang="zh-CN" altLang="en-US" smtClean="0"/>
              <a:t>‹#›</a:t>
            </a:fld>
            <a:endParaRPr lang="zh-CN" altLang="en-US"/>
          </a:p>
        </p:txBody>
      </p:sp>
      <p:grpSp>
        <p:nvGrpSpPr>
          <p:cNvPr id="7" name="组合 6"/>
          <p:cNvGrpSpPr/>
          <p:nvPr userDrawn="1"/>
        </p:nvGrpSpPr>
        <p:grpSpPr>
          <a:xfrm>
            <a:off x="0" y="0"/>
            <a:ext cx="12192000" cy="6858000"/>
            <a:chOff x="4029075" y="-2428875"/>
            <a:chExt cx="12192000" cy="6858000"/>
          </a:xfrm>
        </p:grpSpPr>
        <p:sp>
          <p:nvSpPr>
            <p:cNvPr id="8" name="AutoShape 3"/>
            <p:cNvSpPr>
              <a:spLocks noChangeAspect="1" noChangeArrowheads="1" noTextEdit="1"/>
            </p:cNvSpPr>
            <p:nvPr/>
          </p:nvSpPr>
          <p:spPr bwMode="auto">
            <a:xfrm>
              <a:off x="4029075" y="-2428875"/>
              <a:ext cx="12189950" cy="6858000"/>
            </a:xfrm>
            <a:prstGeom prst="rect">
              <a:avLst/>
            </a:pr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4029075" y="-2428875"/>
              <a:ext cx="737077" cy="6858000"/>
            </a:xfrm>
            <a:custGeom>
              <a:avLst/>
              <a:gdLst>
                <a:gd name="T0" fmla="*/ 0 w 719"/>
                <a:gd name="T1" fmla="*/ 0 h 6697"/>
                <a:gd name="T2" fmla="*/ 0 w 719"/>
                <a:gd name="T3" fmla="*/ 6697 h 6697"/>
                <a:gd name="T4" fmla="*/ 719 w 719"/>
                <a:gd name="T5" fmla="*/ 2374 h 6697"/>
                <a:gd name="T6" fmla="*/ 0 w 719"/>
                <a:gd name="T7" fmla="*/ 0 h 6697"/>
              </a:gdLst>
              <a:ahLst/>
              <a:cxnLst>
                <a:cxn ang="0">
                  <a:pos x="T0" y="T1"/>
                </a:cxn>
                <a:cxn ang="0">
                  <a:pos x="T2" y="T3"/>
                </a:cxn>
                <a:cxn ang="0">
                  <a:pos x="T4" y="T5"/>
                </a:cxn>
                <a:cxn ang="0">
                  <a:pos x="T6" y="T7"/>
                </a:cxn>
              </a:cxnLst>
              <a:rect l="0" t="0" r="r" b="b"/>
              <a:pathLst>
                <a:path w="719" h="6697">
                  <a:moveTo>
                    <a:pt x="0" y="0"/>
                  </a:moveTo>
                  <a:lnTo>
                    <a:pt x="0" y="6697"/>
                  </a:lnTo>
                  <a:lnTo>
                    <a:pt x="719" y="2374"/>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4029075" y="2197"/>
              <a:ext cx="1250672" cy="4426928"/>
            </a:xfrm>
            <a:custGeom>
              <a:avLst/>
              <a:gdLst>
                <a:gd name="T0" fmla="*/ 719 w 1220"/>
                <a:gd name="T1" fmla="*/ 0 h 4323"/>
                <a:gd name="T2" fmla="*/ 0 w 1220"/>
                <a:gd name="T3" fmla="*/ 4323 h 4323"/>
                <a:gd name="T4" fmla="*/ 1220 w 1220"/>
                <a:gd name="T5" fmla="*/ 1268 h 4323"/>
                <a:gd name="T6" fmla="*/ 719 w 1220"/>
                <a:gd name="T7" fmla="*/ 0 h 4323"/>
              </a:gdLst>
              <a:ahLst/>
              <a:cxnLst>
                <a:cxn ang="0">
                  <a:pos x="T0" y="T1"/>
                </a:cxn>
                <a:cxn ang="0">
                  <a:pos x="T2" y="T3"/>
                </a:cxn>
                <a:cxn ang="0">
                  <a:pos x="T4" y="T5"/>
                </a:cxn>
                <a:cxn ang="0">
                  <a:pos x="T6" y="T7"/>
                </a:cxn>
              </a:cxnLst>
              <a:rect l="0" t="0" r="r" b="b"/>
              <a:pathLst>
                <a:path w="1220" h="4323">
                  <a:moveTo>
                    <a:pt x="719" y="0"/>
                  </a:moveTo>
                  <a:lnTo>
                    <a:pt x="0" y="4323"/>
                  </a:lnTo>
                  <a:lnTo>
                    <a:pt x="1220" y="1268"/>
                  </a:lnTo>
                  <a:lnTo>
                    <a:pt x="719"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4029075" y="-2428875"/>
              <a:ext cx="1540787" cy="2431072"/>
            </a:xfrm>
            <a:custGeom>
              <a:avLst/>
              <a:gdLst>
                <a:gd name="T0" fmla="*/ 0 w 1503"/>
                <a:gd name="T1" fmla="*/ 0 h 2374"/>
                <a:gd name="T2" fmla="*/ 719 w 1503"/>
                <a:gd name="T3" fmla="*/ 2374 h 2374"/>
                <a:gd name="T4" fmla="*/ 1503 w 1503"/>
                <a:gd name="T5" fmla="*/ 1268 h 2374"/>
                <a:gd name="T6" fmla="*/ 0 w 1503"/>
                <a:gd name="T7" fmla="*/ 0 h 2374"/>
              </a:gdLst>
              <a:ahLst/>
              <a:cxnLst>
                <a:cxn ang="0">
                  <a:pos x="T0" y="T1"/>
                </a:cxn>
                <a:cxn ang="0">
                  <a:pos x="T2" y="T3"/>
                </a:cxn>
                <a:cxn ang="0">
                  <a:pos x="T4" y="T5"/>
                </a:cxn>
                <a:cxn ang="0">
                  <a:pos x="T6" y="T7"/>
                </a:cxn>
              </a:cxnLst>
              <a:rect l="0" t="0" r="r" b="b"/>
              <a:pathLst>
                <a:path w="1503" h="2374">
                  <a:moveTo>
                    <a:pt x="0" y="0"/>
                  </a:moveTo>
                  <a:lnTo>
                    <a:pt x="719" y="2374"/>
                  </a:lnTo>
                  <a:lnTo>
                    <a:pt x="1503" y="1268"/>
                  </a:lnTo>
                  <a:lnTo>
                    <a:pt x="0" y="0"/>
                  </a:ln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4766152" y="-191346"/>
              <a:ext cx="920576" cy="1492027"/>
            </a:xfrm>
            <a:custGeom>
              <a:avLst/>
              <a:gdLst>
                <a:gd name="T0" fmla="*/ 0 w 898"/>
                <a:gd name="T1" fmla="*/ 189 h 1457"/>
                <a:gd name="T2" fmla="*/ 501 w 898"/>
                <a:gd name="T3" fmla="*/ 1457 h 1457"/>
                <a:gd name="T4" fmla="*/ 898 w 898"/>
                <a:gd name="T5" fmla="*/ 0 h 1457"/>
                <a:gd name="T6" fmla="*/ 0 w 898"/>
                <a:gd name="T7" fmla="*/ 189 h 1457"/>
              </a:gdLst>
              <a:ahLst/>
              <a:cxnLst>
                <a:cxn ang="0">
                  <a:pos x="T0" y="T1"/>
                </a:cxn>
                <a:cxn ang="0">
                  <a:pos x="T2" y="T3"/>
                </a:cxn>
                <a:cxn ang="0">
                  <a:pos x="T4" y="T5"/>
                </a:cxn>
                <a:cxn ang="0">
                  <a:pos x="T6" y="T7"/>
                </a:cxn>
              </a:cxnLst>
              <a:rect l="0" t="0" r="r" b="b"/>
              <a:pathLst>
                <a:path w="898" h="1457">
                  <a:moveTo>
                    <a:pt x="0" y="189"/>
                  </a:moveTo>
                  <a:lnTo>
                    <a:pt x="501" y="1457"/>
                  </a:lnTo>
                  <a:lnTo>
                    <a:pt x="898" y="0"/>
                  </a:lnTo>
                  <a:lnTo>
                    <a:pt x="0" y="189"/>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p:cNvSpPr>
            <p:nvPr/>
          </p:nvSpPr>
          <p:spPr bwMode="auto">
            <a:xfrm>
              <a:off x="4766152" y="-1130392"/>
              <a:ext cx="920576" cy="1132589"/>
            </a:xfrm>
            <a:custGeom>
              <a:avLst/>
              <a:gdLst>
                <a:gd name="T0" fmla="*/ 784 w 898"/>
                <a:gd name="T1" fmla="*/ 0 h 1106"/>
                <a:gd name="T2" fmla="*/ 0 w 898"/>
                <a:gd name="T3" fmla="*/ 1106 h 1106"/>
                <a:gd name="T4" fmla="*/ 898 w 898"/>
                <a:gd name="T5" fmla="*/ 917 h 1106"/>
                <a:gd name="T6" fmla="*/ 784 w 898"/>
                <a:gd name="T7" fmla="*/ 0 h 1106"/>
              </a:gdLst>
              <a:ahLst/>
              <a:cxnLst>
                <a:cxn ang="0">
                  <a:pos x="T0" y="T1"/>
                </a:cxn>
                <a:cxn ang="0">
                  <a:pos x="T2" y="T3"/>
                </a:cxn>
                <a:cxn ang="0">
                  <a:pos x="T4" y="T5"/>
                </a:cxn>
                <a:cxn ang="0">
                  <a:pos x="T6" y="T7"/>
                </a:cxn>
              </a:cxnLst>
              <a:rect l="0" t="0" r="r" b="b"/>
              <a:pathLst>
                <a:path w="898" h="1106">
                  <a:moveTo>
                    <a:pt x="784" y="0"/>
                  </a:moveTo>
                  <a:lnTo>
                    <a:pt x="0" y="1106"/>
                  </a:lnTo>
                  <a:lnTo>
                    <a:pt x="898" y="917"/>
                  </a:lnTo>
                  <a:lnTo>
                    <a:pt x="784"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p:nvSpPr>
          <p:spPr bwMode="auto">
            <a:xfrm>
              <a:off x="4029075" y="1300681"/>
              <a:ext cx="1792972" cy="3128444"/>
            </a:xfrm>
            <a:custGeom>
              <a:avLst/>
              <a:gdLst>
                <a:gd name="T0" fmla="*/ 1220 w 1749"/>
                <a:gd name="T1" fmla="*/ 0 h 3055"/>
                <a:gd name="T2" fmla="*/ 0 w 1749"/>
                <a:gd name="T3" fmla="*/ 3055 h 3055"/>
                <a:gd name="T4" fmla="*/ 1749 w 1749"/>
                <a:gd name="T5" fmla="*/ 785 h 3055"/>
                <a:gd name="T6" fmla="*/ 1220 w 1749"/>
                <a:gd name="T7" fmla="*/ 0 h 3055"/>
              </a:gdLst>
              <a:ahLst/>
              <a:cxnLst>
                <a:cxn ang="0">
                  <a:pos x="T0" y="T1"/>
                </a:cxn>
                <a:cxn ang="0">
                  <a:pos x="T2" y="T3"/>
                </a:cxn>
                <a:cxn ang="0">
                  <a:pos x="T4" y="T5"/>
                </a:cxn>
                <a:cxn ang="0">
                  <a:pos x="T6" y="T7"/>
                </a:cxn>
              </a:cxnLst>
              <a:rect l="0" t="0" r="r" b="b"/>
              <a:pathLst>
                <a:path w="1749" h="3055">
                  <a:moveTo>
                    <a:pt x="1220" y="0"/>
                  </a:moveTo>
                  <a:lnTo>
                    <a:pt x="0" y="3055"/>
                  </a:lnTo>
                  <a:lnTo>
                    <a:pt x="1749" y="785"/>
                  </a:lnTo>
                  <a:lnTo>
                    <a:pt x="122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p:nvSpPr>
          <p:spPr bwMode="auto">
            <a:xfrm>
              <a:off x="5569862" y="-1479589"/>
              <a:ext cx="1124580" cy="1288243"/>
            </a:xfrm>
            <a:custGeom>
              <a:avLst/>
              <a:gdLst>
                <a:gd name="T0" fmla="*/ 0 w 1097"/>
                <a:gd name="T1" fmla="*/ 341 h 1258"/>
                <a:gd name="T2" fmla="*/ 114 w 1097"/>
                <a:gd name="T3" fmla="*/ 1258 h 1258"/>
                <a:gd name="T4" fmla="*/ 1097 w 1097"/>
                <a:gd name="T5" fmla="*/ 0 h 1258"/>
                <a:gd name="T6" fmla="*/ 0 w 1097"/>
                <a:gd name="T7" fmla="*/ 341 h 1258"/>
              </a:gdLst>
              <a:ahLst/>
              <a:cxnLst>
                <a:cxn ang="0">
                  <a:pos x="T0" y="T1"/>
                </a:cxn>
                <a:cxn ang="0">
                  <a:pos x="T2" y="T3"/>
                </a:cxn>
                <a:cxn ang="0">
                  <a:pos x="T4" y="T5"/>
                </a:cxn>
                <a:cxn ang="0">
                  <a:pos x="T6" y="T7"/>
                </a:cxn>
              </a:cxnLst>
              <a:rect l="0" t="0" r="r" b="b"/>
              <a:pathLst>
                <a:path w="1097" h="1258">
                  <a:moveTo>
                    <a:pt x="0" y="341"/>
                  </a:moveTo>
                  <a:lnTo>
                    <a:pt x="114" y="1258"/>
                  </a:lnTo>
                  <a:lnTo>
                    <a:pt x="1097" y="0"/>
                  </a:lnTo>
                  <a:lnTo>
                    <a:pt x="0" y="341"/>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p:nvSpPr>
          <p:spPr bwMode="auto">
            <a:xfrm>
              <a:off x="4029075" y="-2428875"/>
              <a:ext cx="2665366" cy="1298483"/>
            </a:xfrm>
            <a:custGeom>
              <a:avLst/>
              <a:gdLst>
                <a:gd name="T0" fmla="*/ 0 w 2600"/>
                <a:gd name="T1" fmla="*/ 0 h 1268"/>
                <a:gd name="T2" fmla="*/ 1503 w 2600"/>
                <a:gd name="T3" fmla="*/ 1268 h 1268"/>
                <a:gd name="T4" fmla="*/ 2600 w 2600"/>
                <a:gd name="T5" fmla="*/ 927 h 1268"/>
                <a:gd name="T6" fmla="*/ 0 w 2600"/>
                <a:gd name="T7" fmla="*/ 0 h 1268"/>
              </a:gdLst>
              <a:ahLst/>
              <a:cxnLst>
                <a:cxn ang="0">
                  <a:pos x="T0" y="T1"/>
                </a:cxn>
                <a:cxn ang="0">
                  <a:pos x="T2" y="T3"/>
                </a:cxn>
                <a:cxn ang="0">
                  <a:pos x="T4" y="T5"/>
                </a:cxn>
                <a:cxn ang="0">
                  <a:pos x="T6" y="T7"/>
                </a:cxn>
              </a:cxnLst>
              <a:rect l="0" t="0" r="r" b="b"/>
              <a:pathLst>
                <a:path w="2600" h="1268">
                  <a:moveTo>
                    <a:pt x="0" y="0"/>
                  </a:moveTo>
                  <a:lnTo>
                    <a:pt x="1503" y="1268"/>
                  </a:lnTo>
                  <a:lnTo>
                    <a:pt x="2600" y="927"/>
                  </a:lnTo>
                  <a:lnTo>
                    <a:pt x="0" y="0"/>
                  </a:lnTo>
                  <a:close/>
                </a:path>
              </a:pathLst>
            </a:custGeom>
            <a:solidFill>
              <a:srgbClr val="E2E2E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p:nvSpPr>
          <p:spPr bwMode="auto">
            <a:xfrm>
              <a:off x="5686728" y="-1479589"/>
              <a:ext cx="1928290" cy="2402399"/>
            </a:xfrm>
            <a:custGeom>
              <a:avLst/>
              <a:gdLst>
                <a:gd name="T0" fmla="*/ 983 w 1881"/>
                <a:gd name="T1" fmla="*/ 0 h 2346"/>
                <a:gd name="T2" fmla="*/ 0 w 1881"/>
                <a:gd name="T3" fmla="*/ 1258 h 2346"/>
                <a:gd name="T4" fmla="*/ 1881 w 1881"/>
                <a:gd name="T5" fmla="*/ 2346 h 2346"/>
                <a:gd name="T6" fmla="*/ 983 w 1881"/>
                <a:gd name="T7" fmla="*/ 0 h 2346"/>
              </a:gdLst>
              <a:ahLst/>
              <a:cxnLst>
                <a:cxn ang="0">
                  <a:pos x="T0" y="T1"/>
                </a:cxn>
                <a:cxn ang="0">
                  <a:pos x="T2" y="T3"/>
                </a:cxn>
                <a:cxn ang="0">
                  <a:pos x="T4" y="T5"/>
                </a:cxn>
                <a:cxn ang="0">
                  <a:pos x="T6" y="T7"/>
                </a:cxn>
              </a:cxnLst>
              <a:rect l="0" t="0" r="r" b="b"/>
              <a:pathLst>
                <a:path w="1881" h="2346">
                  <a:moveTo>
                    <a:pt x="983" y="0"/>
                  </a:moveTo>
                  <a:lnTo>
                    <a:pt x="0" y="1258"/>
                  </a:lnTo>
                  <a:lnTo>
                    <a:pt x="1881" y="2346"/>
                  </a:lnTo>
                  <a:lnTo>
                    <a:pt x="983"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p:nvSpPr>
          <p:spPr bwMode="auto">
            <a:xfrm>
              <a:off x="5279747" y="-191346"/>
              <a:ext cx="2335271" cy="1492027"/>
            </a:xfrm>
            <a:custGeom>
              <a:avLst/>
              <a:gdLst>
                <a:gd name="T0" fmla="*/ 397 w 2278"/>
                <a:gd name="T1" fmla="*/ 0 h 1457"/>
                <a:gd name="T2" fmla="*/ 0 w 2278"/>
                <a:gd name="T3" fmla="*/ 1457 h 1457"/>
                <a:gd name="T4" fmla="*/ 2278 w 2278"/>
                <a:gd name="T5" fmla="*/ 1088 h 1457"/>
                <a:gd name="T6" fmla="*/ 397 w 2278"/>
                <a:gd name="T7" fmla="*/ 0 h 1457"/>
              </a:gdLst>
              <a:ahLst/>
              <a:cxnLst>
                <a:cxn ang="0">
                  <a:pos x="T0" y="T1"/>
                </a:cxn>
                <a:cxn ang="0">
                  <a:pos x="T2" y="T3"/>
                </a:cxn>
                <a:cxn ang="0">
                  <a:pos x="T4" y="T5"/>
                </a:cxn>
                <a:cxn ang="0">
                  <a:pos x="T6" y="T7"/>
                </a:cxn>
              </a:cxnLst>
              <a:rect l="0" t="0" r="r" b="b"/>
              <a:pathLst>
                <a:path w="2278" h="1457">
                  <a:moveTo>
                    <a:pt x="397" y="0"/>
                  </a:moveTo>
                  <a:lnTo>
                    <a:pt x="0" y="1457"/>
                  </a:lnTo>
                  <a:lnTo>
                    <a:pt x="2278" y="1088"/>
                  </a:lnTo>
                  <a:lnTo>
                    <a:pt x="397" y="0"/>
                  </a:ln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5279747" y="922810"/>
              <a:ext cx="2335271" cy="1181743"/>
            </a:xfrm>
            <a:custGeom>
              <a:avLst/>
              <a:gdLst>
                <a:gd name="T0" fmla="*/ 0 w 2278"/>
                <a:gd name="T1" fmla="*/ 369 h 1154"/>
                <a:gd name="T2" fmla="*/ 529 w 2278"/>
                <a:gd name="T3" fmla="*/ 1154 h 1154"/>
                <a:gd name="T4" fmla="*/ 2278 w 2278"/>
                <a:gd name="T5" fmla="*/ 0 h 1154"/>
                <a:gd name="T6" fmla="*/ 0 w 2278"/>
                <a:gd name="T7" fmla="*/ 369 h 1154"/>
              </a:gdLst>
              <a:ahLst/>
              <a:cxnLst>
                <a:cxn ang="0">
                  <a:pos x="T0" y="T1"/>
                </a:cxn>
                <a:cxn ang="0">
                  <a:pos x="T2" y="T3"/>
                </a:cxn>
                <a:cxn ang="0">
                  <a:pos x="T4" y="T5"/>
                </a:cxn>
                <a:cxn ang="0">
                  <a:pos x="T6" y="T7"/>
                </a:cxn>
              </a:cxnLst>
              <a:rect l="0" t="0" r="r" b="b"/>
              <a:pathLst>
                <a:path w="2278" h="1154">
                  <a:moveTo>
                    <a:pt x="0" y="369"/>
                  </a:moveTo>
                  <a:lnTo>
                    <a:pt x="529" y="1154"/>
                  </a:lnTo>
                  <a:lnTo>
                    <a:pt x="2278" y="0"/>
                  </a:lnTo>
                  <a:lnTo>
                    <a:pt x="0" y="369"/>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p:nvSpPr>
          <p:spPr bwMode="auto">
            <a:xfrm>
              <a:off x="5822047" y="922810"/>
              <a:ext cx="1792972" cy="1181743"/>
            </a:xfrm>
            <a:custGeom>
              <a:avLst/>
              <a:gdLst>
                <a:gd name="T0" fmla="*/ 1749 w 1749"/>
                <a:gd name="T1" fmla="*/ 0 h 1154"/>
                <a:gd name="T2" fmla="*/ 0 w 1749"/>
                <a:gd name="T3" fmla="*/ 1154 h 1154"/>
                <a:gd name="T4" fmla="*/ 1749 w 1749"/>
                <a:gd name="T5" fmla="*/ 1069 h 1154"/>
                <a:gd name="T6" fmla="*/ 1749 w 1749"/>
                <a:gd name="T7" fmla="*/ 0 h 1154"/>
              </a:gdLst>
              <a:ahLst/>
              <a:cxnLst>
                <a:cxn ang="0">
                  <a:pos x="T0" y="T1"/>
                </a:cxn>
                <a:cxn ang="0">
                  <a:pos x="T2" y="T3"/>
                </a:cxn>
                <a:cxn ang="0">
                  <a:pos x="T4" y="T5"/>
                </a:cxn>
                <a:cxn ang="0">
                  <a:pos x="T6" y="T7"/>
                </a:cxn>
              </a:cxnLst>
              <a:rect l="0" t="0" r="r" b="b"/>
              <a:pathLst>
                <a:path w="1749" h="1154">
                  <a:moveTo>
                    <a:pt x="1749" y="0"/>
                  </a:moveTo>
                  <a:lnTo>
                    <a:pt x="0" y="1154"/>
                  </a:lnTo>
                  <a:lnTo>
                    <a:pt x="1749" y="1069"/>
                  </a:lnTo>
                  <a:lnTo>
                    <a:pt x="1749"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p:nvSpPr>
          <p:spPr bwMode="auto">
            <a:xfrm>
              <a:off x="5822047" y="2017509"/>
              <a:ext cx="2238908" cy="842786"/>
            </a:xfrm>
            <a:custGeom>
              <a:avLst/>
              <a:gdLst>
                <a:gd name="T0" fmla="*/ 1749 w 2184"/>
                <a:gd name="T1" fmla="*/ 0 h 823"/>
                <a:gd name="T2" fmla="*/ 0 w 2184"/>
                <a:gd name="T3" fmla="*/ 85 h 823"/>
                <a:gd name="T4" fmla="*/ 2184 w 2184"/>
                <a:gd name="T5" fmla="*/ 823 h 823"/>
                <a:gd name="T6" fmla="*/ 1749 w 2184"/>
                <a:gd name="T7" fmla="*/ 0 h 823"/>
              </a:gdLst>
              <a:ahLst/>
              <a:cxnLst>
                <a:cxn ang="0">
                  <a:pos x="T0" y="T1"/>
                </a:cxn>
                <a:cxn ang="0">
                  <a:pos x="T2" y="T3"/>
                </a:cxn>
                <a:cxn ang="0">
                  <a:pos x="T4" y="T5"/>
                </a:cxn>
                <a:cxn ang="0">
                  <a:pos x="T6" y="T7"/>
                </a:cxn>
              </a:cxnLst>
              <a:rect l="0" t="0" r="r" b="b"/>
              <a:pathLst>
                <a:path w="2184" h="823">
                  <a:moveTo>
                    <a:pt x="1749" y="0"/>
                  </a:moveTo>
                  <a:lnTo>
                    <a:pt x="0" y="85"/>
                  </a:lnTo>
                  <a:lnTo>
                    <a:pt x="2184" y="823"/>
                  </a:lnTo>
                  <a:lnTo>
                    <a:pt x="1749" y="0"/>
                  </a:lnTo>
                  <a:close/>
                </a:path>
              </a:pathLst>
            </a:custGeom>
            <a:solidFill>
              <a:srgbClr val="EAEAE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p:nvSpPr>
          <p:spPr bwMode="auto">
            <a:xfrm>
              <a:off x="4029075" y="-2428875"/>
              <a:ext cx="4284064" cy="949286"/>
            </a:xfrm>
            <a:custGeom>
              <a:avLst/>
              <a:gdLst>
                <a:gd name="T0" fmla="*/ 0 w 4179"/>
                <a:gd name="T1" fmla="*/ 0 h 927"/>
                <a:gd name="T2" fmla="*/ 2600 w 4179"/>
                <a:gd name="T3" fmla="*/ 927 h 927"/>
                <a:gd name="T4" fmla="*/ 4179 w 4179"/>
                <a:gd name="T5" fmla="*/ 511 h 927"/>
                <a:gd name="T6" fmla="*/ 0 w 4179"/>
                <a:gd name="T7" fmla="*/ 0 h 927"/>
              </a:gdLst>
              <a:ahLst/>
              <a:cxnLst>
                <a:cxn ang="0">
                  <a:pos x="T0" y="T1"/>
                </a:cxn>
                <a:cxn ang="0">
                  <a:pos x="T2" y="T3"/>
                </a:cxn>
                <a:cxn ang="0">
                  <a:pos x="T4" y="T5"/>
                </a:cxn>
                <a:cxn ang="0">
                  <a:pos x="T6" y="T7"/>
                </a:cxn>
              </a:cxnLst>
              <a:rect l="0" t="0" r="r" b="b"/>
              <a:pathLst>
                <a:path w="4179" h="927">
                  <a:moveTo>
                    <a:pt x="0" y="0"/>
                  </a:moveTo>
                  <a:lnTo>
                    <a:pt x="2600" y="927"/>
                  </a:lnTo>
                  <a:lnTo>
                    <a:pt x="4179" y="511"/>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p:nvSpPr>
          <p:spPr bwMode="auto">
            <a:xfrm>
              <a:off x="4029075" y="2104553"/>
              <a:ext cx="4341472" cy="2324572"/>
            </a:xfrm>
            <a:custGeom>
              <a:avLst/>
              <a:gdLst>
                <a:gd name="T0" fmla="*/ 1749 w 4235"/>
                <a:gd name="T1" fmla="*/ 0 h 2270"/>
                <a:gd name="T2" fmla="*/ 0 w 4235"/>
                <a:gd name="T3" fmla="*/ 2270 h 2270"/>
                <a:gd name="T4" fmla="*/ 4235 w 4235"/>
                <a:gd name="T5" fmla="*/ 1475 h 2270"/>
                <a:gd name="T6" fmla="*/ 1749 w 4235"/>
                <a:gd name="T7" fmla="*/ 0 h 2270"/>
              </a:gdLst>
              <a:ahLst/>
              <a:cxnLst>
                <a:cxn ang="0">
                  <a:pos x="T0" y="T1"/>
                </a:cxn>
                <a:cxn ang="0">
                  <a:pos x="T2" y="T3"/>
                </a:cxn>
                <a:cxn ang="0">
                  <a:pos x="T4" y="T5"/>
                </a:cxn>
                <a:cxn ang="0">
                  <a:pos x="T6" y="T7"/>
                </a:cxn>
              </a:cxnLst>
              <a:rect l="0" t="0" r="r" b="b"/>
              <a:pathLst>
                <a:path w="4235" h="2270">
                  <a:moveTo>
                    <a:pt x="1749" y="0"/>
                  </a:moveTo>
                  <a:lnTo>
                    <a:pt x="0" y="2270"/>
                  </a:lnTo>
                  <a:lnTo>
                    <a:pt x="4235" y="1475"/>
                  </a:lnTo>
                  <a:lnTo>
                    <a:pt x="1749" y="0"/>
                  </a:ln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p:nvSpPr>
          <p:spPr bwMode="auto">
            <a:xfrm>
              <a:off x="5822047" y="2104553"/>
              <a:ext cx="2548500" cy="1510460"/>
            </a:xfrm>
            <a:custGeom>
              <a:avLst/>
              <a:gdLst>
                <a:gd name="T0" fmla="*/ 2184 w 2486"/>
                <a:gd name="T1" fmla="*/ 738 h 1475"/>
                <a:gd name="T2" fmla="*/ 0 w 2486"/>
                <a:gd name="T3" fmla="*/ 0 h 1475"/>
                <a:gd name="T4" fmla="*/ 2486 w 2486"/>
                <a:gd name="T5" fmla="*/ 1475 h 1475"/>
                <a:gd name="T6" fmla="*/ 2184 w 2486"/>
                <a:gd name="T7" fmla="*/ 738 h 1475"/>
              </a:gdLst>
              <a:ahLst/>
              <a:cxnLst>
                <a:cxn ang="0">
                  <a:pos x="T0" y="T1"/>
                </a:cxn>
                <a:cxn ang="0">
                  <a:pos x="T2" y="T3"/>
                </a:cxn>
                <a:cxn ang="0">
                  <a:pos x="T4" y="T5"/>
                </a:cxn>
                <a:cxn ang="0">
                  <a:pos x="T6" y="T7"/>
                </a:cxn>
              </a:cxnLst>
              <a:rect l="0" t="0" r="r" b="b"/>
              <a:pathLst>
                <a:path w="2486" h="1475">
                  <a:moveTo>
                    <a:pt x="2184" y="738"/>
                  </a:moveTo>
                  <a:lnTo>
                    <a:pt x="0" y="0"/>
                  </a:lnTo>
                  <a:lnTo>
                    <a:pt x="2486" y="1475"/>
                  </a:lnTo>
                  <a:lnTo>
                    <a:pt x="2184" y="738"/>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p:cNvSpPr>
            <p:nvPr/>
          </p:nvSpPr>
          <p:spPr bwMode="auto">
            <a:xfrm>
              <a:off x="6694441" y="-1479589"/>
              <a:ext cx="1695583" cy="2402399"/>
            </a:xfrm>
            <a:custGeom>
              <a:avLst/>
              <a:gdLst>
                <a:gd name="T0" fmla="*/ 0 w 1654"/>
                <a:gd name="T1" fmla="*/ 0 h 2346"/>
                <a:gd name="T2" fmla="*/ 898 w 1654"/>
                <a:gd name="T3" fmla="*/ 2346 h 2346"/>
                <a:gd name="T4" fmla="*/ 1654 w 1654"/>
                <a:gd name="T5" fmla="*/ 823 h 2346"/>
                <a:gd name="T6" fmla="*/ 0 w 1654"/>
                <a:gd name="T7" fmla="*/ 0 h 2346"/>
              </a:gdLst>
              <a:ahLst/>
              <a:cxnLst>
                <a:cxn ang="0">
                  <a:pos x="T0" y="T1"/>
                </a:cxn>
                <a:cxn ang="0">
                  <a:pos x="T2" y="T3"/>
                </a:cxn>
                <a:cxn ang="0">
                  <a:pos x="T4" y="T5"/>
                </a:cxn>
                <a:cxn ang="0">
                  <a:pos x="T6" y="T7"/>
                </a:cxn>
              </a:cxnLst>
              <a:rect l="0" t="0" r="r" b="b"/>
              <a:pathLst>
                <a:path w="1654" h="2346">
                  <a:moveTo>
                    <a:pt x="0" y="0"/>
                  </a:moveTo>
                  <a:lnTo>
                    <a:pt x="898" y="2346"/>
                  </a:lnTo>
                  <a:lnTo>
                    <a:pt x="1654" y="823"/>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p:cNvSpPr>
              <a:spLocks/>
            </p:cNvSpPr>
            <p:nvPr/>
          </p:nvSpPr>
          <p:spPr bwMode="auto">
            <a:xfrm>
              <a:off x="6694441" y="-1905590"/>
              <a:ext cx="1695583" cy="1268787"/>
            </a:xfrm>
            <a:custGeom>
              <a:avLst/>
              <a:gdLst>
                <a:gd name="T0" fmla="*/ 1579 w 1654"/>
                <a:gd name="T1" fmla="*/ 0 h 1239"/>
                <a:gd name="T2" fmla="*/ 0 w 1654"/>
                <a:gd name="T3" fmla="*/ 416 h 1239"/>
                <a:gd name="T4" fmla="*/ 1654 w 1654"/>
                <a:gd name="T5" fmla="*/ 1239 h 1239"/>
                <a:gd name="T6" fmla="*/ 1579 w 1654"/>
                <a:gd name="T7" fmla="*/ 0 h 1239"/>
              </a:gdLst>
              <a:ahLst/>
              <a:cxnLst>
                <a:cxn ang="0">
                  <a:pos x="T0" y="T1"/>
                </a:cxn>
                <a:cxn ang="0">
                  <a:pos x="T2" y="T3"/>
                </a:cxn>
                <a:cxn ang="0">
                  <a:pos x="T4" y="T5"/>
                </a:cxn>
                <a:cxn ang="0">
                  <a:pos x="T6" y="T7"/>
                </a:cxn>
              </a:cxnLst>
              <a:rect l="0" t="0" r="r" b="b"/>
              <a:pathLst>
                <a:path w="1654" h="1239">
                  <a:moveTo>
                    <a:pt x="1579" y="0"/>
                  </a:moveTo>
                  <a:lnTo>
                    <a:pt x="0" y="416"/>
                  </a:lnTo>
                  <a:lnTo>
                    <a:pt x="1654" y="1239"/>
                  </a:lnTo>
                  <a:lnTo>
                    <a:pt x="1579"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p:cNvSpPr>
              <a:spLocks/>
            </p:cNvSpPr>
            <p:nvPr/>
          </p:nvSpPr>
          <p:spPr bwMode="auto">
            <a:xfrm>
              <a:off x="7615018" y="-636804"/>
              <a:ext cx="2073860" cy="1985615"/>
            </a:xfrm>
            <a:custGeom>
              <a:avLst/>
              <a:gdLst>
                <a:gd name="T0" fmla="*/ 756 w 2023"/>
                <a:gd name="T1" fmla="*/ 0 h 1939"/>
                <a:gd name="T2" fmla="*/ 0 w 2023"/>
                <a:gd name="T3" fmla="*/ 1523 h 1939"/>
                <a:gd name="T4" fmla="*/ 2023 w 2023"/>
                <a:gd name="T5" fmla="*/ 1939 h 1939"/>
                <a:gd name="T6" fmla="*/ 756 w 2023"/>
                <a:gd name="T7" fmla="*/ 0 h 1939"/>
              </a:gdLst>
              <a:ahLst/>
              <a:cxnLst>
                <a:cxn ang="0">
                  <a:pos x="T0" y="T1"/>
                </a:cxn>
                <a:cxn ang="0">
                  <a:pos x="T2" y="T3"/>
                </a:cxn>
                <a:cxn ang="0">
                  <a:pos x="T4" y="T5"/>
                </a:cxn>
                <a:cxn ang="0">
                  <a:pos x="T6" y="T7"/>
                </a:cxn>
              </a:cxnLst>
              <a:rect l="0" t="0" r="r" b="b"/>
              <a:pathLst>
                <a:path w="2023" h="1939">
                  <a:moveTo>
                    <a:pt x="756" y="0"/>
                  </a:moveTo>
                  <a:lnTo>
                    <a:pt x="0" y="1523"/>
                  </a:lnTo>
                  <a:lnTo>
                    <a:pt x="2023" y="1939"/>
                  </a:lnTo>
                  <a:lnTo>
                    <a:pt x="756"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p:cNvSpPr>
              <a:spLocks/>
            </p:cNvSpPr>
            <p:nvPr/>
          </p:nvSpPr>
          <p:spPr bwMode="auto">
            <a:xfrm>
              <a:off x="7615018" y="922810"/>
              <a:ext cx="2073860" cy="1094700"/>
            </a:xfrm>
            <a:custGeom>
              <a:avLst/>
              <a:gdLst>
                <a:gd name="T0" fmla="*/ 0 w 2023"/>
                <a:gd name="T1" fmla="*/ 0 h 1069"/>
                <a:gd name="T2" fmla="*/ 0 w 2023"/>
                <a:gd name="T3" fmla="*/ 1069 h 1069"/>
                <a:gd name="T4" fmla="*/ 2023 w 2023"/>
                <a:gd name="T5" fmla="*/ 416 h 1069"/>
                <a:gd name="T6" fmla="*/ 0 w 2023"/>
                <a:gd name="T7" fmla="*/ 0 h 1069"/>
              </a:gdLst>
              <a:ahLst/>
              <a:cxnLst>
                <a:cxn ang="0">
                  <a:pos x="T0" y="T1"/>
                </a:cxn>
                <a:cxn ang="0">
                  <a:pos x="T2" y="T3"/>
                </a:cxn>
                <a:cxn ang="0">
                  <a:pos x="T4" y="T5"/>
                </a:cxn>
                <a:cxn ang="0">
                  <a:pos x="T6" y="T7"/>
                </a:cxn>
              </a:cxnLst>
              <a:rect l="0" t="0" r="r" b="b"/>
              <a:pathLst>
                <a:path w="2023" h="1069">
                  <a:moveTo>
                    <a:pt x="0" y="0"/>
                  </a:moveTo>
                  <a:lnTo>
                    <a:pt x="0" y="1069"/>
                  </a:lnTo>
                  <a:lnTo>
                    <a:pt x="2023" y="416"/>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p:cNvSpPr>
              <a:spLocks/>
            </p:cNvSpPr>
            <p:nvPr/>
          </p:nvSpPr>
          <p:spPr bwMode="auto">
            <a:xfrm>
              <a:off x="7615018" y="1348811"/>
              <a:ext cx="2073860" cy="1511484"/>
            </a:xfrm>
            <a:custGeom>
              <a:avLst/>
              <a:gdLst>
                <a:gd name="T0" fmla="*/ 0 w 2023"/>
                <a:gd name="T1" fmla="*/ 653 h 1476"/>
                <a:gd name="T2" fmla="*/ 435 w 2023"/>
                <a:gd name="T3" fmla="*/ 1476 h 1476"/>
                <a:gd name="T4" fmla="*/ 2023 w 2023"/>
                <a:gd name="T5" fmla="*/ 0 h 1476"/>
                <a:gd name="T6" fmla="*/ 0 w 2023"/>
                <a:gd name="T7" fmla="*/ 653 h 1476"/>
              </a:gdLst>
              <a:ahLst/>
              <a:cxnLst>
                <a:cxn ang="0">
                  <a:pos x="T0" y="T1"/>
                </a:cxn>
                <a:cxn ang="0">
                  <a:pos x="T2" y="T3"/>
                </a:cxn>
                <a:cxn ang="0">
                  <a:pos x="T4" y="T5"/>
                </a:cxn>
                <a:cxn ang="0">
                  <a:pos x="T6" y="T7"/>
                </a:cxn>
              </a:cxnLst>
              <a:rect l="0" t="0" r="r" b="b"/>
              <a:pathLst>
                <a:path w="2023" h="1476">
                  <a:moveTo>
                    <a:pt x="0" y="653"/>
                  </a:moveTo>
                  <a:lnTo>
                    <a:pt x="435" y="1476"/>
                  </a:lnTo>
                  <a:lnTo>
                    <a:pt x="2023" y="0"/>
                  </a:lnTo>
                  <a:lnTo>
                    <a:pt x="0" y="653"/>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p:cNvSpPr>
            <p:nvPr/>
          </p:nvSpPr>
          <p:spPr bwMode="auto">
            <a:xfrm>
              <a:off x="8313139" y="-1905590"/>
              <a:ext cx="1627924" cy="1268787"/>
            </a:xfrm>
            <a:custGeom>
              <a:avLst/>
              <a:gdLst>
                <a:gd name="T0" fmla="*/ 0 w 1588"/>
                <a:gd name="T1" fmla="*/ 0 h 1239"/>
                <a:gd name="T2" fmla="*/ 75 w 1588"/>
                <a:gd name="T3" fmla="*/ 1239 h 1239"/>
                <a:gd name="T4" fmla="*/ 1588 w 1588"/>
                <a:gd name="T5" fmla="*/ 520 h 1239"/>
                <a:gd name="T6" fmla="*/ 0 w 1588"/>
                <a:gd name="T7" fmla="*/ 0 h 1239"/>
              </a:gdLst>
              <a:ahLst/>
              <a:cxnLst>
                <a:cxn ang="0">
                  <a:pos x="T0" y="T1"/>
                </a:cxn>
                <a:cxn ang="0">
                  <a:pos x="T2" y="T3"/>
                </a:cxn>
                <a:cxn ang="0">
                  <a:pos x="T4" y="T5"/>
                </a:cxn>
                <a:cxn ang="0">
                  <a:pos x="T6" y="T7"/>
                </a:cxn>
              </a:cxnLst>
              <a:rect l="0" t="0" r="r" b="b"/>
              <a:pathLst>
                <a:path w="1588" h="1239">
                  <a:moveTo>
                    <a:pt x="0" y="0"/>
                  </a:moveTo>
                  <a:lnTo>
                    <a:pt x="75" y="1239"/>
                  </a:lnTo>
                  <a:lnTo>
                    <a:pt x="1588" y="520"/>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p:cNvSpPr>
            <p:nvPr/>
          </p:nvSpPr>
          <p:spPr bwMode="auto">
            <a:xfrm>
              <a:off x="8390024" y="-1373089"/>
              <a:ext cx="1551038" cy="2721900"/>
            </a:xfrm>
            <a:custGeom>
              <a:avLst/>
              <a:gdLst>
                <a:gd name="T0" fmla="*/ 0 w 1513"/>
                <a:gd name="T1" fmla="*/ 719 h 2658"/>
                <a:gd name="T2" fmla="*/ 1267 w 1513"/>
                <a:gd name="T3" fmla="*/ 2658 h 2658"/>
                <a:gd name="T4" fmla="*/ 1513 w 1513"/>
                <a:gd name="T5" fmla="*/ 0 h 2658"/>
                <a:gd name="T6" fmla="*/ 0 w 1513"/>
                <a:gd name="T7" fmla="*/ 719 h 2658"/>
              </a:gdLst>
              <a:ahLst/>
              <a:cxnLst>
                <a:cxn ang="0">
                  <a:pos x="T0" y="T1"/>
                </a:cxn>
                <a:cxn ang="0">
                  <a:pos x="T2" y="T3"/>
                </a:cxn>
                <a:cxn ang="0">
                  <a:pos x="T4" y="T5"/>
                </a:cxn>
                <a:cxn ang="0">
                  <a:pos x="T6" y="T7"/>
                </a:cxn>
              </a:cxnLst>
              <a:rect l="0" t="0" r="r" b="b"/>
              <a:pathLst>
                <a:path w="1513" h="2658">
                  <a:moveTo>
                    <a:pt x="0" y="719"/>
                  </a:moveTo>
                  <a:lnTo>
                    <a:pt x="1267" y="2658"/>
                  </a:lnTo>
                  <a:lnTo>
                    <a:pt x="1513" y="0"/>
                  </a:lnTo>
                  <a:lnTo>
                    <a:pt x="0" y="719"/>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p:cNvSpPr>
              <a:spLocks/>
            </p:cNvSpPr>
            <p:nvPr/>
          </p:nvSpPr>
          <p:spPr bwMode="auto">
            <a:xfrm>
              <a:off x="4029075" y="3615012"/>
              <a:ext cx="6203127" cy="814113"/>
            </a:xfrm>
            <a:custGeom>
              <a:avLst/>
              <a:gdLst>
                <a:gd name="T0" fmla="*/ 4235 w 6051"/>
                <a:gd name="T1" fmla="*/ 0 h 795"/>
                <a:gd name="T2" fmla="*/ 0 w 6051"/>
                <a:gd name="T3" fmla="*/ 795 h 795"/>
                <a:gd name="T4" fmla="*/ 6051 w 6051"/>
                <a:gd name="T5" fmla="*/ 672 h 795"/>
                <a:gd name="T6" fmla="*/ 4235 w 6051"/>
                <a:gd name="T7" fmla="*/ 0 h 795"/>
              </a:gdLst>
              <a:ahLst/>
              <a:cxnLst>
                <a:cxn ang="0">
                  <a:pos x="T0" y="T1"/>
                </a:cxn>
                <a:cxn ang="0">
                  <a:pos x="T2" y="T3"/>
                </a:cxn>
                <a:cxn ang="0">
                  <a:pos x="T4" y="T5"/>
                </a:cxn>
                <a:cxn ang="0">
                  <a:pos x="T6" y="T7"/>
                </a:cxn>
              </a:cxnLst>
              <a:rect l="0" t="0" r="r" b="b"/>
              <a:pathLst>
                <a:path w="6051" h="795">
                  <a:moveTo>
                    <a:pt x="4235" y="0"/>
                  </a:moveTo>
                  <a:lnTo>
                    <a:pt x="0" y="795"/>
                  </a:lnTo>
                  <a:lnTo>
                    <a:pt x="6051" y="672"/>
                  </a:lnTo>
                  <a:lnTo>
                    <a:pt x="4235"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0"/>
            <p:cNvSpPr>
              <a:spLocks/>
            </p:cNvSpPr>
            <p:nvPr/>
          </p:nvSpPr>
          <p:spPr bwMode="auto">
            <a:xfrm>
              <a:off x="8370547" y="2840838"/>
              <a:ext cx="2142544" cy="1462330"/>
            </a:xfrm>
            <a:custGeom>
              <a:avLst/>
              <a:gdLst>
                <a:gd name="T0" fmla="*/ 0 w 2090"/>
                <a:gd name="T1" fmla="*/ 756 h 1428"/>
                <a:gd name="T2" fmla="*/ 1816 w 2090"/>
                <a:gd name="T3" fmla="*/ 1428 h 1428"/>
                <a:gd name="T4" fmla="*/ 2090 w 2090"/>
                <a:gd name="T5" fmla="*/ 0 h 1428"/>
                <a:gd name="T6" fmla="*/ 0 w 2090"/>
                <a:gd name="T7" fmla="*/ 756 h 1428"/>
              </a:gdLst>
              <a:ahLst/>
              <a:cxnLst>
                <a:cxn ang="0">
                  <a:pos x="T0" y="T1"/>
                </a:cxn>
                <a:cxn ang="0">
                  <a:pos x="T2" y="T3"/>
                </a:cxn>
                <a:cxn ang="0">
                  <a:pos x="T4" y="T5"/>
                </a:cxn>
                <a:cxn ang="0">
                  <a:pos x="T6" y="T7"/>
                </a:cxn>
              </a:cxnLst>
              <a:rect l="0" t="0" r="r" b="b"/>
              <a:pathLst>
                <a:path w="2090" h="1428">
                  <a:moveTo>
                    <a:pt x="0" y="756"/>
                  </a:moveTo>
                  <a:lnTo>
                    <a:pt x="1816" y="1428"/>
                  </a:lnTo>
                  <a:lnTo>
                    <a:pt x="2090" y="0"/>
                  </a:lnTo>
                  <a:lnTo>
                    <a:pt x="0" y="756"/>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1"/>
            <p:cNvSpPr>
              <a:spLocks/>
            </p:cNvSpPr>
            <p:nvPr/>
          </p:nvSpPr>
          <p:spPr bwMode="auto">
            <a:xfrm>
              <a:off x="8060954" y="2840838"/>
              <a:ext cx="2452137" cy="774175"/>
            </a:xfrm>
            <a:custGeom>
              <a:avLst/>
              <a:gdLst>
                <a:gd name="T0" fmla="*/ 0 w 2392"/>
                <a:gd name="T1" fmla="*/ 19 h 756"/>
                <a:gd name="T2" fmla="*/ 302 w 2392"/>
                <a:gd name="T3" fmla="*/ 756 h 756"/>
                <a:gd name="T4" fmla="*/ 2392 w 2392"/>
                <a:gd name="T5" fmla="*/ 0 h 756"/>
                <a:gd name="T6" fmla="*/ 0 w 2392"/>
                <a:gd name="T7" fmla="*/ 19 h 756"/>
              </a:gdLst>
              <a:ahLst/>
              <a:cxnLst>
                <a:cxn ang="0">
                  <a:pos x="T0" y="T1"/>
                </a:cxn>
                <a:cxn ang="0">
                  <a:pos x="T2" y="T3"/>
                </a:cxn>
                <a:cxn ang="0">
                  <a:pos x="T4" y="T5"/>
                </a:cxn>
                <a:cxn ang="0">
                  <a:pos x="T6" y="T7"/>
                </a:cxn>
              </a:cxnLst>
              <a:rect l="0" t="0" r="r" b="b"/>
              <a:pathLst>
                <a:path w="2392" h="756">
                  <a:moveTo>
                    <a:pt x="0" y="19"/>
                  </a:moveTo>
                  <a:lnTo>
                    <a:pt x="302" y="756"/>
                  </a:lnTo>
                  <a:lnTo>
                    <a:pt x="2392" y="0"/>
                  </a:lnTo>
                  <a:lnTo>
                    <a:pt x="0" y="19"/>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p:nvSpPr>
          <p:spPr bwMode="auto">
            <a:xfrm>
              <a:off x="8060954" y="1348811"/>
              <a:ext cx="2452137" cy="1511484"/>
            </a:xfrm>
            <a:custGeom>
              <a:avLst/>
              <a:gdLst>
                <a:gd name="T0" fmla="*/ 1588 w 2392"/>
                <a:gd name="T1" fmla="*/ 0 h 1476"/>
                <a:gd name="T2" fmla="*/ 0 w 2392"/>
                <a:gd name="T3" fmla="*/ 1476 h 1476"/>
                <a:gd name="T4" fmla="*/ 2392 w 2392"/>
                <a:gd name="T5" fmla="*/ 1457 h 1476"/>
                <a:gd name="T6" fmla="*/ 1588 w 2392"/>
                <a:gd name="T7" fmla="*/ 0 h 1476"/>
              </a:gdLst>
              <a:ahLst/>
              <a:cxnLst>
                <a:cxn ang="0">
                  <a:pos x="T0" y="T1"/>
                </a:cxn>
                <a:cxn ang="0">
                  <a:pos x="T2" y="T3"/>
                </a:cxn>
                <a:cxn ang="0">
                  <a:pos x="T4" y="T5"/>
                </a:cxn>
                <a:cxn ang="0">
                  <a:pos x="T6" y="T7"/>
                </a:cxn>
              </a:cxnLst>
              <a:rect l="0" t="0" r="r" b="b"/>
              <a:pathLst>
                <a:path w="2392" h="1476">
                  <a:moveTo>
                    <a:pt x="1588" y="0"/>
                  </a:moveTo>
                  <a:lnTo>
                    <a:pt x="0" y="1476"/>
                  </a:lnTo>
                  <a:lnTo>
                    <a:pt x="2392" y="1457"/>
                  </a:lnTo>
                  <a:lnTo>
                    <a:pt x="1588" y="0"/>
                  </a:lnTo>
                  <a:close/>
                </a:path>
              </a:pathLst>
            </a:custGeom>
            <a:solidFill>
              <a:srgbClr val="F0F0F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p:cNvSpPr>
            <p:nvPr/>
          </p:nvSpPr>
          <p:spPr bwMode="auto">
            <a:xfrm>
              <a:off x="9688878" y="-1401762"/>
              <a:ext cx="1948793" cy="2750573"/>
            </a:xfrm>
            <a:custGeom>
              <a:avLst/>
              <a:gdLst>
                <a:gd name="T0" fmla="*/ 246 w 1901"/>
                <a:gd name="T1" fmla="*/ 28 h 2686"/>
                <a:gd name="T2" fmla="*/ 0 w 1901"/>
                <a:gd name="T3" fmla="*/ 2686 h 2686"/>
                <a:gd name="T4" fmla="*/ 1901 w 1901"/>
                <a:gd name="T5" fmla="*/ 0 h 2686"/>
                <a:gd name="T6" fmla="*/ 246 w 1901"/>
                <a:gd name="T7" fmla="*/ 28 h 2686"/>
              </a:gdLst>
              <a:ahLst/>
              <a:cxnLst>
                <a:cxn ang="0">
                  <a:pos x="T0" y="T1"/>
                </a:cxn>
                <a:cxn ang="0">
                  <a:pos x="T2" y="T3"/>
                </a:cxn>
                <a:cxn ang="0">
                  <a:pos x="T4" y="T5"/>
                </a:cxn>
                <a:cxn ang="0">
                  <a:pos x="T6" y="T7"/>
                </a:cxn>
              </a:cxnLst>
              <a:rect l="0" t="0" r="r" b="b"/>
              <a:pathLst>
                <a:path w="1901" h="2686">
                  <a:moveTo>
                    <a:pt x="246" y="28"/>
                  </a:moveTo>
                  <a:lnTo>
                    <a:pt x="0" y="2686"/>
                  </a:lnTo>
                  <a:lnTo>
                    <a:pt x="1901" y="0"/>
                  </a:lnTo>
                  <a:lnTo>
                    <a:pt x="246" y="28"/>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p:cNvSpPr>
            <p:nvPr/>
          </p:nvSpPr>
          <p:spPr bwMode="auto">
            <a:xfrm>
              <a:off x="8313139" y="-1905590"/>
              <a:ext cx="3324532" cy="532501"/>
            </a:xfrm>
            <a:custGeom>
              <a:avLst/>
              <a:gdLst>
                <a:gd name="T0" fmla="*/ 0 w 3243"/>
                <a:gd name="T1" fmla="*/ 0 h 520"/>
                <a:gd name="T2" fmla="*/ 1588 w 3243"/>
                <a:gd name="T3" fmla="*/ 520 h 520"/>
                <a:gd name="T4" fmla="*/ 3243 w 3243"/>
                <a:gd name="T5" fmla="*/ 492 h 520"/>
                <a:gd name="T6" fmla="*/ 0 w 3243"/>
                <a:gd name="T7" fmla="*/ 0 h 520"/>
              </a:gdLst>
              <a:ahLst/>
              <a:cxnLst>
                <a:cxn ang="0">
                  <a:pos x="T0" y="T1"/>
                </a:cxn>
                <a:cxn ang="0">
                  <a:pos x="T2" y="T3"/>
                </a:cxn>
                <a:cxn ang="0">
                  <a:pos x="T4" y="T5"/>
                </a:cxn>
                <a:cxn ang="0">
                  <a:pos x="T6" y="T7"/>
                </a:cxn>
              </a:cxnLst>
              <a:rect l="0" t="0" r="r" b="b"/>
              <a:pathLst>
                <a:path w="3243" h="520">
                  <a:moveTo>
                    <a:pt x="0" y="0"/>
                  </a:moveTo>
                  <a:lnTo>
                    <a:pt x="1588" y="520"/>
                  </a:lnTo>
                  <a:lnTo>
                    <a:pt x="3243" y="492"/>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p:cNvSpPr>
            <p:nvPr/>
          </p:nvSpPr>
          <p:spPr bwMode="auto">
            <a:xfrm>
              <a:off x="10232202" y="2840838"/>
              <a:ext cx="1908812" cy="1462330"/>
            </a:xfrm>
            <a:custGeom>
              <a:avLst/>
              <a:gdLst>
                <a:gd name="T0" fmla="*/ 274 w 1862"/>
                <a:gd name="T1" fmla="*/ 0 h 1428"/>
                <a:gd name="T2" fmla="*/ 0 w 1862"/>
                <a:gd name="T3" fmla="*/ 1428 h 1428"/>
                <a:gd name="T4" fmla="*/ 1862 w 1862"/>
                <a:gd name="T5" fmla="*/ 511 h 1428"/>
                <a:gd name="T6" fmla="*/ 274 w 1862"/>
                <a:gd name="T7" fmla="*/ 0 h 1428"/>
              </a:gdLst>
              <a:ahLst/>
              <a:cxnLst>
                <a:cxn ang="0">
                  <a:pos x="T0" y="T1"/>
                </a:cxn>
                <a:cxn ang="0">
                  <a:pos x="T2" y="T3"/>
                </a:cxn>
                <a:cxn ang="0">
                  <a:pos x="T4" y="T5"/>
                </a:cxn>
                <a:cxn ang="0">
                  <a:pos x="T6" y="T7"/>
                </a:cxn>
              </a:cxnLst>
              <a:rect l="0" t="0" r="r" b="b"/>
              <a:pathLst>
                <a:path w="1862" h="1428">
                  <a:moveTo>
                    <a:pt x="274" y="0"/>
                  </a:moveTo>
                  <a:lnTo>
                    <a:pt x="0" y="1428"/>
                  </a:lnTo>
                  <a:lnTo>
                    <a:pt x="1862" y="511"/>
                  </a:lnTo>
                  <a:lnTo>
                    <a:pt x="274"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p:nvSpPr>
          <p:spPr bwMode="auto">
            <a:xfrm>
              <a:off x="10513091" y="1842399"/>
              <a:ext cx="2287089" cy="1521724"/>
            </a:xfrm>
            <a:custGeom>
              <a:avLst/>
              <a:gdLst>
                <a:gd name="T0" fmla="*/ 0 w 2231"/>
                <a:gd name="T1" fmla="*/ 975 h 1486"/>
                <a:gd name="T2" fmla="*/ 1588 w 2231"/>
                <a:gd name="T3" fmla="*/ 1486 h 1486"/>
                <a:gd name="T4" fmla="*/ 2231 w 2231"/>
                <a:gd name="T5" fmla="*/ 0 h 1486"/>
                <a:gd name="T6" fmla="*/ 0 w 2231"/>
                <a:gd name="T7" fmla="*/ 975 h 1486"/>
              </a:gdLst>
              <a:ahLst/>
              <a:cxnLst>
                <a:cxn ang="0">
                  <a:pos x="T0" y="T1"/>
                </a:cxn>
                <a:cxn ang="0">
                  <a:pos x="T2" y="T3"/>
                </a:cxn>
                <a:cxn ang="0">
                  <a:pos x="T4" y="T5"/>
                </a:cxn>
                <a:cxn ang="0">
                  <a:pos x="T6" y="T7"/>
                </a:cxn>
              </a:cxnLst>
              <a:rect l="0" t="0" r="r" b="b"/>
              <a:pathLst>
                <a:path w="2231" h="1486">
                  <a:moveTo>
                    <a:pt x="0" y="975"/>
                  </a:moveTo>
                  <a:lnTo>
                    <a:pt x="1588" y="1486"/>
                  </a:lnTo>
                  <a:lnTo>
                    <a:pt x="2231" y="0"/>
                  </a:lnTo>
                  <a:lnTo>
                    <a:pt x="0" y="975"/>
                  </a:lnTo>
                  <a:close/>
                </a:path>
              </a:pathLst>
            </a:custGeom>
            <a:solidFill>
              <a:srgbClr val="EAEAE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p:cNvSpPr>
            <p:nvPr/>
          </p:nvSpPr>
          <p:spPr bwMode="auto">
            <a:xfrm>
              <a:off x="12141015" y="1842399"/>
              <a:ext cx="659166" cy="1521724"/>
            </a:xfrm>
            <a:custGeom>
              <a:avLst/>
              <a:gdLst>
                <a:gd name="T0" fmla="*/ 0 w 643"/>
                <a:gd name="T1" fmla="*/ 1486 h 1486"/>
                <a:gd name="T2" fmla="*/ 473 w 643"/>
                <a:gd name="T3" fmla="*/ 1202 h 1486"/>
                <a:gd name="T4" fmla="*/ 643 w 643"/>
                <a:gd name="T5" fmla="*/ 0 h 1486"/>
                <a:gd name="T6" fmla="*/ 0 w 643"/>
                <a:gd name="T7" fmla="*/ 1486 h 1486"/>
              </a:gdLst>
              <a:ahLst/>
              <a:cxnLst>
                <a:cxn ang="0">
                  <a:pos x="T0" y="T1"/>
                </a:cxn>
                <a:cxn ang="0">
                  <a:pos x="T2" y="T3"/>
                </a:cxn>
                <a:cxn ang="0">
                  <a:pos x="T4" y="T5"/>
                </a:cxn>
                <a:cxn ang="0">
                  <a:pos x="T6" y="T7"/>
                </a:cxn>
              </a:cxnLst>
              <a:rect l="0" t="0" r="r" b="b"/>
              <a:pathLst>
                <a:path w="643" h="1486">
                  <a:moveTo>
                    <a:pt x="0" y="1486"/>
                  </a:moveTo>
                  <a:lnTo>
                    <a:pt x="473" y="1202"/>
                  </a:lnTo>
                  <a:lnTo>
                    <a:pt x="643" y="0"/>
                  </a:lnTo>
                  <a:lnTo>
                    <a:pt x="0" y="1486"/>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p:nvSpPr>
          <p:spPr bwMode="auto">
            <a:xfrm>
              <a:off x="9688878" y="1348811"/>
              <a:ext cx="3111303" cy="1492027"/>
            </a:xfrm>
            <a:custGeom>
              <a:avLst/>
              <a:gdLst>
                <a:gd name="T0" fmla="*/ 0 w 3035"/>
                <a:gd name="T1" fmla="*/ 0 h 1457"/>
                <a:gd name="T2" fmla="*/ 804 w 3035"/>
                <a:gd name="T3" fmla="*/ 1457 h 1457"/>
                <a:gd name="T4" fmla="*/ 3035 w 3035"/>
                <a:gd name="T5" fmla="*/ 482 h 1457"/>
                <a:gd name="T6" fmla="*/ 0 w 3035"/>
                <a:gd name="T7" fmla="*/ 0 h 1457"/>
              </a:gdLst>
              <a:ahLst/>
              <a:cxnLst>
                <a:cxn ang="0">
                  <a:pos x="T0" y="T1"/>
                </a:cxn>
                <a:cxn ang="0">
                  <a:pos x="T2" y="T3"/>
                </a:cxn>
                <a:cxn ang="0">
                  <a:pos x="T4" y="T5"/>
                </a:cxn>
                <a:cxn ang="0">
                  <a:pos x="T6" y="T7"/>
                </a:cxn>
              </a:cxnLst>
              <a:rect l="0" t="0" r="r" b="b"/>
              <a:pathLst>
                <a:path w="3035" h="1457">
                  <a:moveTo>
                    <a:pt x="0" y="0"/>
                  </a:moveTo>
                  <a:lnTo>
                    <a:pt x="804" y="1457"/>
                  </a:lnTo>
                  <a:lnTo>
                    <a:pt x="3035" y="482"/>
                  </a:lnTo>
                  <a:lnTo>
                    <a:pt x="0" y="0"/>
                  </a:lnTo>
                  <a:close/>
                </a:path>
              </a:pathLst>
            </a:custGeom>
            <a:solidFill>
              <a:srgbClr val="EFEFE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p:cNvSpPr>
            <p:nvPr/>
          </p:nvSpPr>
          <p:spPr bwMode="auto">
            <a:xfrm>
              <a:off x="12141015" y="3073295"/>
              <a:ext cx="698121" cy="1075243"/>
            </a:xfrm>
            <a:custGeom>
              <a:avLst/>
              <a:gdLst>
                <a:gd name="T0" fmla="*/ 473 w 681"/>
                <a:gd name="T1" fmla="*/ 0 h 1050"/>
                <a:gd name="T2" fmla="*/ 0 w 681"/>
                <a:gd name="T3" fmla="*/ 284 h 1050"/>
                <a:gd name="T4" fmla="*/ 681 w 681"/>
                <a:gd name="T5" fmla="*/ 1050 h 1050"/>
                <a:gd name="T6" fmla="*/ 473 w 681"/>
                <a:gd name="T7" fmla="*/ 0 h 1050"/>
              </a:gdLst>
              <a:ahLst/>
              <a:cxnLst>
                <a:cxn ang="0">
                  <a:pos x="T0" y="T1"/>
                </a:cxn>
                <a:cxn ang="0">
                  <a:pos x="T2" y="T3"/>
                </a:cxn>
                <a:cxn ang="0">
                  <a:pos x="T4" y="T5"/>
                </a:cxn>
                <a:cxn ang="0">
                  <a:pos x="T6" y="T7"/>
                </a:cxn>
              </a:cxnLst>
              <a:rect l="0" t="0" r="r" b="b"/>
              <a:pathLst>
                <a:path w="681" h="1050">
                  <a:moveTo>
                    <a:pt x="473" y="0"/>
                  </a:moveTo>
                  <a:lnTo>
                    <a:pt x="0" y="284"/>
                  </a:lnTo>
                  <a:lnTo>
                    <a:pt x="681" y="1050"/>
                  </a:lnTo>
                  <a:lnTo>
                    <a:pt x="473"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p:nvSpPr>
          <p:spPr bwMode="auto">
            <a:xfrm>
              <a:off x="10232202" y="3364123"/>
              <a:ext cx="2606933" cy="939046"/>
            </a:xfrm>
            <a:custGeom>
              <a:avLst/>
              <a:gdLst>
                <a:gd name="T0" fmla="*/ 1862 w 2543"/>
                <a:gd name="T1" fmla="*/ 0 h 917"/>
                <a:gd name="T2" fmla="*/ 0 w 2543"/>
                <a:gd name="T3" fmla="*/ 917 h 917"/>
                <a:gd name="T4" fmla="*/ 2543 w 2543"/>
                <a:gd name="T5" fmla="*/ 766 h 917"/>
                <a:gd name="T6" fmla="*/ 1862 w 2543"/>
                <a:gd name="T7" fmla="*/ 0 h 917"/>
              </a:gdLst>
              <a:ahLst/>
              <a:cxnLst>
                <a:cxn ang="0">
                  <a:pos x="T0" y="T1"/>
                </a:cxn>
                <a:cxn ang="0">
                  <a:pos x="T2" y="T3"/>
                </a:cxn>
                <a:cxn ang="0">
                  <a:pos x="T4" y="T5"/>
                </a:cxn>
                <a:cxn ang="0">
                  <a:pos x="T6" y="T7"/>
                </a:cxn>
              </a:cxnLst>
              <a:rect l="0" t="0" r="r" b="b"/>
              <a:pathLst>
                <a:path w="2543" h="917">
                  <a:moveTo>
                    <a:pt x="1862" y="0"/>
                  </a:moveTo>
                  <a:lnTo>
                    <a:pt x="0" y="917"/>
                  </a:lnTo>
                  <a:lnTo>
                    <a:pt x="2543" y="766"/>
                  </a:lnTo>
                  <a:lnTo>
                    <a:pt x="1862"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p:nvSpPr>
          <p:spPr bwMode="auto">
            <a:xfrm>
              <a:off x="9688878" y="-1401762"/>
              <a:ext cx="3324532" cy="2750573"/>
            </a:xfrm>
            <a:custGeom>
              <a:avLst/>
              <a:gdLst>
                <a:gd name="T0" fmla="*/ 1901 w 3243"/>
                <a:gd name="T1" fmla="*/ 0 h 2686"/>
                <a:gd name="T2" fmla="*/ 0 w 3243"/>
                <a:gd name="T3" fmla="*/ 2686 h 2686"/>
                <a:gd name="T4" fmla="*/ 3243 w 3243"/>
                <a:gd name="T5" fmla="*/ 2364 h 2686"/>
                <a:gd name="T6" fmla="*/ 1901 w 3243"/>
                <a:gd name="T7" fmla="*/ 0 h 2686"/>
              </a:gdLst>
              <a:ahLst/>
              <a:cxnLst>
                <a:cxn ang="0">
                  <a:pos x="T0" y="T1"/>
                </a:cxn>
                <a:cxn ang="0">
                  <a:pos x="T2" y="T3"/>
                </a:cxn>
                <a:cxn ang="0">
                  <a:pos x="T4" y="T5"/>
                </a:cxn>
                <a:cxn ang="0">
                  <a:pos x="T6" y="T7"/>
                </a:cxn>
              </a:cxnLst>
              <a:rect l="0" t="0" r="r" b="b"/>
              <a:pathLst>
                <a:path w="3243" h="2686">
                  <a:moveTo>
                    <a:pt x="1901" y="0"/>
                  </a:moveTo>
                  <a:lnTo>
                    <a:pt x="0" y="2686"/>
                  </a:lnTo>
                  <a:lnTo>
                    <a:pt x="3243" y="2364"/>
                  </a:lnTo>
                  <a:lnTo>
                    <a:pt x="1901" y="0"/>
                  </a:lnTo>
                  <a:close/>
                </a:path>
              </a:pathLst>
            </a:custGeom>
            <a:solidFill>
              <a:srgbClr val="F9F9F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p:nvSpPr>
          <p:spPr bwMode="auto">
            <a:xfrm>
              <a:off x="9688878" y="1019070"/>
              <a:ext cx="3324532" cy="823329"/>
            </a:xfrm>
            <a:custGeom>
              <a:avLst/>
              <a:gdLst>
                <a:gd name="T0" fmla="*/ 0 w 3243"/>
                <a:gd name="T1" fmla="*/ 322 h 804"/>
                <a:gd name="T2" fmla="*/ 3035 w 3243"/>
                <a:gd name="T3" fmla="*/ 804 h 804"/>
                <a:gd name="T4" fmla="*/ 3243 w 3243"/>
                <a:gd name="T5" fmla="*/ 0 h 804"/>
                <a:gd name="T6" fmla="*/ 0 w 3243"/>
                <a:gd name="T7" fmla="*/ 322 h 804"/>
              </a:gdLst>
              <a:ahLst/>
              <a:cxnLst>
                <a:cxn ang="0">
                  <a:pos x="T0" y="T1"/>
                </a:cxn>
                <a:cxn ang="0">
                  <a:pos x="T2" y="T3"/>
                </a:cxn>
                <a:cxn ang="0">
                  <a:pos x="T4" y="T5"/>
                </a:cxn>
                <a:cxn ang="0">
                  <a:pos x="T6" y="T7"/>
                </a:cxn>
              </a:cxnLst>
              <a:rect l="0" t="0" r="r" b="b"/>
              <a:pathLst>
                <a:path w="3243" h="804">
                  <a:moveTo>
                    <a:pt x="0" y="322"/>
                  </a:moveTo>
                  <a:lnTo>
                    <a:pt x="3035" y="804"/>
                  </a:lnTo>
                  <a:lnTo>
                    <a:pt x="3243" y="0"/>
                  </a:lnTo>
                  <a:lnTo>
                    <a:pt x="0" y="322"/>
                  </a:ln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p:nvSpPr>
          <p:spPr bwMode="auto">
            <a:xfrm>
              <a:off x="8313139" y="-1905590"/>
              <a:ext cx="5311255" cy="503828"/>
            </a:xfrm>
            <a:custGeom>
              <a:avLst/>
              <a:gdLst>
                <a:gd name="T0" fmla="*/ 0 w 5181"/>
                <a:gd name="T1" fmla="*/ 0 h 492"/>
                <a:gd name="T2" fmla="*/ 3243 w 5181"/>
                <a:gd name="T3" fmla="*/ 492 h 492"/>
                <a:gd name="T4" fmla="*/ 5181 w 5181"/>
                <a:gd name="T5" fmla="*/ 208 h 492"/>
                <a:gd name="T6" fmla="*/ 0 w 5181"/>
                <a:gd name="T7" fmla="*/ 0 h 492"/>
              </a:gdLst>
              <a:ahLst/>
              <a:cxnLst>
                <a:cxn ang="0">
                  <a:pos x="T0" y="T1"/>
                </a:cxn>
                <a:cxn ang="0">
                  <a:pos x="T2" y="T3"/>
                </a:cxn>
                <a:cxn ang="0">
                  <a:pos x="T4" y="T5"/>
                </a:cxn>
                <a:cxn ang="0">
                  <a:pos x="T6" y="T7"/>
                </a:cxn>
              </a:cxnLst>
              <a:rect l="0" t="0" r="r" b="b"/>
              <a:pathLst>
                <a:path w="5181" h="492">
                  <a:moveTo>
                    <a:pt x="0" y="0"/>
                  </a:moveTo>
                  <a:lnTo>
                    <a:pt x="3243" y="492"/>
                  </a:lnTo>
                  <a:lnTo>
                    <a:pt x="5181" y="208"/>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p:cNvSpPr>
            <p:nvPr/>
          </p:nvSpPr>
          <p:spPr bwMode="auto">
            <a:xfrm>
              <a:off x="11637670" y="-1692590"/>
              <a:ext cx="1986723" cy="338958"/>
            </a:xfrm>
            <a:custGeom>
              <a:avLst/>
              <a:gdLst>
                <a:gd name="T0" fmla="*/ 0 w 1938"/>
                <a:gd name="T1" fmla="*/ 284 h 331"/>
                <a:gd name="T2" fmla="*/ 1909 w 1938"/>
                <a:gd name="T3" fmla="*/ 331 h 331"/>
                <a:gd name="T4" fmla="*/ 1938 w 1938"/>
                <a:gd name="T5" fmla="*/ 0 h 331"/>
                <a:gd name="T6" fmla="*/ 0 w 1938"/>
                <a:gd name="T7" fmla="*/ 284 h 331"/>
              </a:gdLst>
              <a:ahLst/>
              <a:cxnLst>
                <a:cxn ang="0">
                  <a:pos x="T0" y="T1"/>
                </a:cxn>
                <a:cxn ang="0">
                  <a:pos x="T2" y="T3"/>
                </a:cxn>
                <a:cxn ang="0">
                  <a:pos x="T4" y="T5"/>
                </a:cxn>
                <a:cxn ang="0">
                  <a:pos x="T6" y="T7"/>
                </a:cxn>
              </a:cxnLst>
              <a:rect l="0" t="0" r="r" b="b"/>
              <a:pathLst>
                <a:path w="1938" h="331">
                  <a:moveTo>
                    <a:pt x="0" y="284"/>
                  </a:moveTo>
                  <a:lnTo>
                    <a:pt x="1909" y="331"/>
                  </a:lnTo>
                  <a:lnTo>
                    <a:pt x="1938" y="0"/>
                  </a:lnTo>
                  <a:lnTo>
                    <a:pt x="0" y="284"/>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p:cNvSpPr>
            <p:nvPr/>
          </p:nvSpPr>
          <p:spPr bwMode="auto">
            <a:xfrm>
              <a:off x="11637670" y="-1401762"/>
              <a:ext cx="2141519" cy="2420832"/>
            </a:xfrm>
            <a:custGeom>
              <a:avLst/>
              <a:gdLst>
                <a:gd name="T0" fmla="*/ 0 w 2089"/>
                <a:gd name="T1" fmla="*/ 0 h 2364"/>
                <a:gd name="T2" fmla="*/ 1342 w 2089"/>
                <a:gd name="T3" fmla="*/ 2364 h 2364"/>
                <a:gd name="T4" fmla="*/ 2089 w 2089"/>
                <a:gd name="T5" fmla="*/ 1125 h 2364"/>
                <a:gd name="T6" fmla="*/ 0 w 2089"/>
                <a:gd name="T7" fmla="*/ 0 h 2364"/>
              </a:gdLst>
              <a:ahLst/>
              <a:cxnLst>
                <a:cxn ang="0">
                  <a:pos x="T0" y="T1"/>
                </a:cxn>
                <a:cxn ang="0">
                  <a:pos x="T2" y="T3"/>
                </a:cxn>
                <a:cxn ang="0">
                  <a:pos x="T4" y="T5"/>
                </a:cxn>
                <a:cxn ang="0">
                  <a:pos x="T6" y="T7"/>
                </a:cxn>
              </a:cxnLst>
              <a:rect l="0" t="0" r="r" b="b"/>
              <a:pathLst>
                <a:path w="2089" h="2364">
                  <a:moveTo>
                    <a:pt x="0" y="0"/>
                  </a:moveTo>
                  <a:lnTo>
                    <a:pt x="1342" y="2364"/>
                  </a:lnTo>
                  <a:lnTo>
                    <a:pt x="2089" y="1125"/>
                  </a:lnTo>
                  <a:lnTo>
                    <a:pt x="0" y="0"/>
                  </a:ln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p:cNvSpPr>
            <p:nvPr/>
          </p:nvSpPr>
          <p:spPr bwMode="auto">
            <a:xfrm>
              <a:off x="11637670" y="-1401762"/>
              <a:ext cx="2141519" cy="1152046"/>
            </a:xfrm>
            <a:custGeom>
              <a:avLst/>
              <a:gdLst>
                <a:gd name="T0" fmla="*/ 1909 w 2089"/>
                <a:gd name="T1" fmla="*/ 47 h 1125"/>
                <a:gd name="T2" fmla="*/ 0 w 2089"/>
                <a:gd name="T3" fmla="*/ 0 h 1125"/>
                <a:gd name="T4" fmla="*/ 2089 w 2089"/>
                <a:gd name="T5" fmla="*/ 1125 h 1125"/>
                <a:gd name="T6" fmla="*/ 1909 w 2089"/>
                <a:gd name="T7" fmla="*/ 47 h 1125"/>
              </a:gdLst>
              <a:ahLst/>
              <a:cxnLst>
                <a:cxn ang="0">
                  <a:pos x="T0" y="T1"/>
                </a:cxn>
                <a:cxn ang="0">
                  <a:pos x="T2" y="T3"/>
                </a:cxn>
                <a:cxn ang="0">
                  <a:pos x="T4" y="T5"/>
                </a:cxn>
                <a:cxn ang="0">
                  <a:pos x="T6" y="T7"/>
                </a:cxn>
              </a:cxnLst>
              <a:rect l="0" t="0" r="r" b="b"/>
              <a:pathLst>
                <a:path w="2089" h="1125">
                  <a:moveTo>
                    <a:pt x="1909" y="47"/>
                  </a:moveTo>
                  <a:lnTo>
                    <a:pt x="0" y="0"/>
                  </a:lnTo>
                  <a:lnTo>
                    <a:pt x="2089" y="1125"/>
                  </a:lnTo>
                  <a:lnTo>
                    <a:pt x="1909" y="47"/>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p:cNvSpPr>
            <p:nvPr/>
          </p:nvSpPr>
          <p:spPr bwMode="auto">
            <a:xfrm>
              <a:off x="12800180" y="642223"/>
              <a:ext cx="1512083" cy="1200176"/>
            </a:xfrm>
            <a:custGeom>
              <a:avLst/>
              <a:gdLst>
                <a:gd name="T0" fmla="*/ 208 w 1475"/>
                <a:gd name="T1" fmla="*/ 368 h 1172"/>
                <a:gd name="T2" fmla="*/ 0 w 1475"/>
                <a:gd name="T3" fmla="*/ 1172 h 1172"/>
                <a:gd name="T4" fmla="*/ 1475 w 1475"/>
                <a:gd name="T5" fmla="*/ 0 h 1172"/>
                <a:gd name="T6" fmla="*/ 208 w 1475"/>
                <a:gd name="T7" fmla="*/ 368 h 1172"/>
              </a:gdLst>
              <a:ahLst/>
              <a:cxnLst>
                <a:cxn ang="0">
                  <a:pos x="T0" y="T1"/>
                </a:cxn>
                <a:cxn ang="0">
                  <a:pos x="T2" y="T3"/>
                </a:cxn>
                <a:cxn ang="0">
                  <a:pos x="T4" y="T5"/>
                </a:cxn>
                <a:cxn ang="0">
                  <a:pos x="T6" y="T7"/>
                </a:cxn>
              </a:cxnLst>
              <a:rect l="0" t="0" r="r" b="b"/>
              <a:pathLst>
                <a:path w="1475" h="1172">
                  <a:moveTo>
                    <a:pt x="208" y="368"/>
                  </a:moveTo>
                  <a:lnTo>
                    <a:pt x="0" y="1172"/>
                  </a:lnTo>
                  <a:lnTo>
                    <a:pt x="1475" y="0"/>
                  </a:lnTo>
                  <a:lnTo>
                    <a:pt x="208" y="368"/>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p:cNvSpPr>
            <p:nvPr/>
          </p:nvSpPr>
          <p:spPr bwMode="auto">
            <a:xfrm>
              <a:off x="13013409" y="-249717"/>
              <a:ext cx="1298854" cy="1268787"/>
            </a:xfrm>
            <a:custGeom>
              <a:avLst/>
              <a:gdLst>
                <a:gd name="T0" fmla="*/ 747 w 1267"/>
                <a:gd name="T1" fmla="*/ 0 h 1239"/>
                <a:gd name="T2" fmla="*/ 0 w 1267"/>
                <a:gd name="T3" fmla="*/ 1239 h 1239"/>
                <a:gd name="T4" fmla="*/ 1267 w 1267"/>
                <a:gd name="T5" fmla="*/ 871 h 1239"/>
                <a:gd name="T6" fmla="*/ 747 w 1267"/>
                <a:gd name="T7" fmla="*/ 0 h 1239"/>
              </a:gdLst>
              <a:ahLst/>
              <a:cxnLst>
                <a:cxn ang="0">
                  <a:pos x="T0" y="T1"/>
                </a:cxn>
                <a:cxn ang="0">
                  <a:pos x="T2" y="T3"/>
                </a:cxn>
                <a:cxn ang="0">
                  <a:pos x="T4" y="T5"/>
                </a:cxn>
                <a:cxn ang="0">
                  <a:pos x="T6" y="T7"/>
                </a:cxn>
              </a:cxnLst>
              <a:rect l="0" t="0" r="r" b="b"/>
              <a:pathLst>
                <a:path w="1267" h="1239">
                  <a:moveTo>
                    <a:pt x="747" y="0"/>
                  </a:moveTo>
                  <a:lnTo>
                    <a:pt x="0" y="1239"/>
                  </a:lnTo>
                  <a:lnTo>
                    <a:pt x="1267" y="871"/>
                  </a:lnTo>
                  <a:lnTo>
                    <a:pt x="747"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p:cNvSpPr>
            <p:nvPr/>
          </p:nvSpPr>
          <p:spPr bwMode="auto">
            <a:xfrm>
              <a:off x="13594664" y="-1353632"/>
              <a:ext cx="1570516" cy="1103916"/>
            </a:xfrm>
            <a:custGeom>
              <a:avLst/>
              <a:gdLst>
                <a:gd name="T0" fmla="*/ 0 w 1532"/>
                <a:gd name="T1" fmla="*/ 0 h 1078"/>
                <a:gd name="T2" fmla="*/ 180 w 1532"/>
                <a:gd name="T3" fmla="*/ 1078 h 1078"/>
                <a:gd name="T4" fmla="*/ 1532 w 1532"/>
                <a:gd name="T5" fmla="*/ 85 h 1078"/>
                <a:gd name="T6" fmla="*/ 0 w 1532"/>
                <a:gd name="T7" fmla="*/ 0 h 1078"/>
              </a:gdLst>
              <a:ahLst/>
              <a:cxnLst>
                <a:cxn ang="0">
                  <a:pos x="T0" y="T1"/>
                </a:cxn>
                <a:cxn ang="0">
                  <a:pos x="T2" y="T3"/>
                </a:cxn>
                <a:cxn ang="0">
                  <a:pos x="T4" y="T5"/>
                </a:cxn>
                <a:cxn ang="0">
                  <a:pos x="T6" y="T7"/>
                </a:cxn>
              </a:cxnLst>
              <a:rect l="0" t="0" r="r" b="b"/>
              <a:pathLst>
                <a:path w="1532" h="1078">
                  <a:moveTo>
                    <a:pt x="0" y="0"/>
                  </a:moveTo>
                  <a:lnTo>
                    <a:pt x="180" y="1078"/>
                  </a:lnTo>
                  <a:lnTo>
                    <a:pt x="1532" y="85"/>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p:nvSpPr>
          <p:spPr bwMode="auto">
            <a:xfrm>
              <a:off x="13594664" y="-1692590"/>
              <a:ext cx="1570516" cy="426001"/>
            </a:xfrm>
            <a:custGeom>
              <a:avLst/>
              <a:gdLst>
                <a:gd name="T0" fmla="*/ 29 w 1532"/>
                <a:gd name="T1" fmla="*/ 0 h 416"/>
                <a:gd name="T2" fmla="*/ 0 w 1532"/>
                <a:gd name="T3" fmla="*/ 331 h 416"/>
                <a:gd name="T4" fmla="*/ 1532 w 1532"/>
                <a:gd name="T5" fmla="*/ 416 h 416"/>
                <a:gd name="T6" fmla="*/ 29 w 1532"/>
                <a:gd name="T7" fmla="*/ 0 h 416"/>
              </a:gdLst>
              <a:ahLst/>
              <a:cxnLst>
                <a:cxn ang="0">
                  <a:pos x="T0" y="T1"/>
                </a:cxn>
                <a:cxn ang="0">
                  <a:pos x="T2" y="T3"/>
                </a:cxn>
                <a:cxn ang="0">
                  <a:pos x="T4" y="T5"/>
                </a:cxn>
                <a:cxn ang="0">
                  <a:pos x="T6" y="T7"/>
                </a:cxn>
              </a:cxnLst>
              <a:rect l="0" t="0" r="r" b="b"/>
              <a:pathLst>
                <a:path w="1532" h="416">
                  <a:moveTo>
                    <a:pt x="29" y="0"/>
                  </a:moveTo>
                  <a:lnTo>
                    <a:pt x="0" y="331"/>
                  </a:lnTo>
                  <a:lnTo>
                    <a:pt x="1532" y="416"/>
                  </a:lnTo>
                  <a:lnTo>
                    <a:pt x="29"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p:nvSpPr>
          <p:spPr bwMode="auto">
            <a:xfrm>
              <a:off x="12625906" y="3073295"/>
              <a:ext cx="2655115" cy="1075243"/>
            </a:xfrm>
            <a:custGeom>
              <a:avLst/>
              <a:gdLst>
                <a:gd name="T0" fmla="*/ 0 w 2590"/>
                <a:gd name="T1" fmla="*/ 0 h 1050"/>
                <a:gd name="T2" fmla="*/ 208 w 2590"/>
                <a:gd name="T3" fmla="*/ 1050 h 1050"/>
                <a:gd name="T4" fmla="*/ 2590 w 2590"/>
                <a:gd name="T5" fmla="*/ 19 h 1050"/>
                <a:gd name="T6" fmla="*/ 0 w 2590"/>
                <a:gd name="T7" fmla="*/ 0 h 1050"/>
              </a:gdLst>
              <a:ahLst/>
              <a:cxnLst>
                <a:cxn ang="0">
                  <a:pos x="T0" y="T1"/>
                </a:cxn>
                <a:cxn ang="0">
                  <a:pos x="T2" y="T3"/>
                </a:cxn>
                <a:cxn ang="0">
                  <a:pos x="T4" y="T5"/>
                </a:cxn>
                <a:cxn ang="0">
                  <a:pos x="T6" y="T7"/>
                </a:cxn>
              </a:cxnLst>
              <a:rect l="0" t="0" r="r" b="b"/>
              <a:pathLst>
                <a:path w="2590" h="1050">
                  <a:moveTo>
                    <a:pt x="0" y="0"/>
                  </a:moveTo>
                  <a:lnTo>
                    <a:pt x="208" y="1050"/>
                  </a:lnTo>
                  <a:lnTo>
                    <a:pt x="2590" y="19"/>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p:cNvSpPr>
            <p:nvPr/>
          </p:nvSpPr>
          <p:spPr bwMode="auto">
            <a:xfrm>
              <a:off x="12625906" y="1842399"/>
              <a:ext cx="2655115" cy="1250354"/>
            </a:xfrm>
            <a:custGeom>
              <a:avLst/>
              <a:gdLst>
                <a:gd name="T0" fmla="*/ 170 w 2590"/>
                <a:gd name="T1" fmla="*/ 0 h 1221"/>
                <a:gd name="T2" fmla="*/ 0 w 2590"/>
                <a:gd name="T3" fmla="*/ 1202 h 1221"/>
                <a:gd name="T4" fmla="*/ 2590 w 2590"/>
                <a:gd name="T5" fmla="*/ 1221 h 1221"/>
                <a:gd name="T6" fmla="*/ 170 w 2590"/>
                <a:gd name="T7" fmla="*/ 0 h 1221"/>
              </a:gdLst>
              <a:ahLst/>
              <a:cxnLst>
                <a:cxn ang="0">
                  <a:pos x="T0" y="T1"/>
                </a:cxn>
                <a:cxn ang="0">
                  <a:pos x="T2" y="T3"/>
                </a:cxn>
                <a:cxn ang="0">
                  <a:pos x="T4" y="T5"/>
                </a:cxn>
                <a:cxn ang="0">
                  <a:pos x="T6" y="T7"/>
                </a:cxn>
              </a:cxnLst>
              <a:rect l="0" t="0" r="r" b="b"/>
              <a:pathLst>
                <a:path w="2590" h="1221">
                  <a:moveTo>
                    <a:pt x="170" y="0"/>
                  </a:moveTo>
                  <a:lnTo>
                    <a:pt x="0" y="1202"/>
                  </a:lnTo>
                  <a:lnTo>
                    <a:pt x="2590" y="1221"/>
                  </a:lnTo>
                  <a:lnTo>
                    <a:pt x="17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3"/>
            <p:cNvSpPr>
              <a:spLocks/>
            </p:cNvSpPr>
            <p:nvPr/>
          </p:nvSpPr>
          <p:spPr bwMode="auto">
            <a:xfrm>
              <a:off x="12800180" y="642223"/>
              <a:ext cx="2480841" cy="2450529"/>
            </a:xfrm>
            <a:custGeom>
              <a:avLst/>
              <a:gdLst>
                <a:gd name="T0" fmla="*/ 1475 w 2420"/>
                <a:gd name="T1" fmla="*/ 0 h 2393"/>
                <a:gd name="T2" fmla="*/ 0 w 2420"/>
                <a:gd name="T3" fmla="*/ 1172 h 2393"/>
                <a:gd name="T4" fmla="*/ 2420 w 2420"/>
                <a:gd name="T5" fmla="*/ 2393 h 2393"/>
                <a:gd name="T6" fmla="*/ 1475 w 2420"/>
                <a:gd name="T7" fmla="*/ 0 h 2393"/>
              </a:gdLst>
              <a:ahLst/>
              <a:cxnLst>
                <a:cxn ang="0">
                  <a:pos x="T0" y="T1"/>
                </a:cxn>
                <a:cxn ang="0">
                  <a:pos x="T2" y="T3"/>
                </a:cxn>
                <a:cxn ang="0">
                  <a:pos x="T4" y="T5"/>
                </a:cxn>
                <a:cxn ang="0">
                  <a:pos x="T6" y="T7"/>
                </a:cxn>
              </a:cxnLst>
              <a:rect l="0" t="0" r="r" b="b"/>
              <a:pathLst>
                <a:path w="2420" h="2393">
                  <a:moveTo>
                    <a:pt x="1475" y="0"/>
                  </a:moveTo>
                  <a:lnTo>
                    <a:pt x="0" y="1172"/>
                  </a:lnTo>
                  <a:lnTo>
                    <a:pt x="2420" y="2393"/>
                  </a:lnTo>
                  <a:lnTo>
                    <a:pt x="1475" y="0"/>
                  </a:lnTo>
                  <a:close/>
                </a:path>
              </a:pathLst>
            </a:custGeom>
            <a:solidFill>
              <a:srgbClr val="EAEAE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4"/>
            <p:cNvSpPr>
              <a:spLocks/>
            </p:cNvSpPr>
            <p:nvPr/>
          </p:nvSpPr>
          <p:spPr bwMode="auto">
            <a:xfrm>
              <a:off x="13779190" y="-249717"/>
              <a:ext cx="1734538" cy="891940"/>
            </a:xfrm>
            <a:custGeom>
              <a:avLst/>
              <a:gdLst>
                <a:gd name="T0" fmla="*/ 0 w 1692"/>
                <a:gd name="T1" fmla="*/ 0 h 871"/>
                <a:gd name="T2" fmla="*/ 520 w 1692"/>
                <a:gd name="T3" fmla="*/ 871 h 871"/>
                <a:gd name="T4" fmla="*/ 1692 w 1692"/>
                <a:gd name="T5" fmla="*/ 445 h 871"/>
                <a:gd name="T6" fmla="*/ 0 w 1692"/>
                <a:gd name="T7" fmla="*/ 0 h 871"/>
              </a:gdLst>
              <a:ahLst/>
              <a:cxnLst>
                <a:cxn ang="0">
                  <a:pos x="T0" y="T1"/>
                </a:cxn>
                <a:cxn ang="0">
                  <a:pos x="T2" y="T3"/>
                </a:cxn>
                <a:cxn ang="0">
                  <a:pos x="T4" y="T5"/>
                </a:cxn>
                <a:cxn ang="0">
                  <a:pos x="T6" y="T7"/>
                </a:cxn>
              </a:cxnLst>
              <a:rect l="0" t="0" r="r" b="b"/>
              <a:pathLst>
                <a:path w="1692" h="871">
                  <a:moveTo>
                    <a:pt x="0" y="0"/>
                  </a:moveTo>
                  <a:lnTo>
                    <a:pt x="520" y="871"/>
                  </a:lnTo>
                  <a:lnTo>
                    <a:pt x="1692" y="445"/>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5"/>
            <p:cNvSpPr>
              <a:spLocks/>
            </p:cNvSpPr>
            <p:nvPr/>
          </p:nvSpPr>
          <p:spPr bwMode="auto">
            <a:xfrm>
              <a:off x="13779190" y="-1266589"/>
              <a:ext cx="1734538" cy="1472570"/>
            </a:xfrm>
            <a:custGeom>
              <a:avLst/>
              <a:gdLst>
                <a:gd name="T0" fmla="*/ 1352 w 1692"/>
                <a:gd name="T1" fmla="*/ 0 h 1438"/>
                <a:gd name="T2" fmla="*/ 0 w 1692"/>
                <a:gd name="T3" fmla="*/ 993 h 1438"/>
                <a:gd name="T4" fmla="*/ 1692 w 1692"/>
                <a:gd name="T5" fmla="*/ 1438 h 1438"/>
                <a:gd name="T6" fmla="*/ 1352 w 1692"/>
                <a:gd name="T7" fmla="*/ 0 h 1438"/>
              </a:gdLst>
              <a:ahLst/>
              <a:cxnLst>
                <a:cxn ang="0">
                  <a:pos x="T0" y="T1"/>
                </a:cxn>
                <a:cxn ang="0">
                  <a:pos x="T2" y="T3"/>
                </a:cxn>
                <a:cxn ang="0">
                  <a:pos x="T4" y="T5"/>
                </a:cxn>
                <a:cxn ang="0">
                  <a:pos x="T6" y="T7"/>
                </a:cxn>
              </a:cxnLst>
              <a:rect l="0" t="0" r="r" b="b"/>
              <a:pathLst>
                <a:path w="1692" h="1438">
                  <a:moveTo>
                    <a:pt x="1352" y="0"/>
                  </a:moveTo>
                  <a:lnTo>
                    <a:pt x="0" y="993"/>
                  </a:lnTo>
                  <a:lnTo>
                    <a:pt x="1692" y="1438"/>
                  </a:lnTo>
                  <a:lnTo>
                    <a:pt x="1352"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6"/>
            <p:cNvSpPr>
              <a:spLocks/>
            </p:cNvSpPr>
            <p:nvPr/>
          </p:nvSpPr>
          <p:spPr bwMode="auto">
            <a:xfrm>
              <a:off x="14312263" y="642223"/>
              <a:ext cx="1453650" cy="2450529"/>
            </a:xfrm>
            <a:custGeom>
              <a:avLst/>
              <a:gdLst>
                <a:gd name="T0" fmla="*/ 0 w 1418"/>
                <a:gd name="T1" fmla="*/ 0 h 2393"/>
                <a:gd name="T2" fmla="*/ 945 w 1418"/>
                <a:gd name="T3" fmla="*/ 2393 h 2393"/>
                <a:gd name="T4" fmla="*/ 1418 w 1418"/>
                <a:gd name="T5" fmla="*/ 1210 h 2393"/>
                <a:gd name="T6" fmla="*/ 0 w 1418"/>
                <a:gd name="T7" fmla="*/ 0 h 2393"/>
              </a:gdLst>
              <a:ahLst/>
              <a:cxnLst>
                <a:cxn ang="0">
                  <a:pos x="T0" y="T1"/>
                </a:cxn>
                <a:cxn ang="0">
                  <a:pos x="T2" y="T3"/>
                </a:cxn>
                <a:cxn ang="0">
                  <a:pos x="T4" y="T5"/>
                </a:cxn>
                <a:cxn ang="0">
                  <a:pos x="T6" y="T7"/>
                </a:cxn>
              </a:cxnLst>
              <a:rect l="0" t="0" r="r" b="b"/>
              <a:pathLst>
                <a:path w="1418" h="2393">
                  <a:moveTo>
                    <a:pt x="0" y="0"/>
                  </a:moveTo>
                  <a:lnTo>
                    <a:pt x="945" y="2393"/>
                  </a:lnTo>
                  <a:lnTo>
                    <a:pt x="1418" y="1210"/>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7"/>
            <p:cNvSpPr>
              <a:spLocks/>
            </p:cNvSpPr>
            <p:nvPr/>
          </p:nvSpPr>
          <p:spPr bwMode="auto">
            <a:xfrm>
              <a:off x="14312263" y="205982"/>
              <a:ext cx="1453650" cy="1675330"/>
            </a:xfrm>
            <a:custGeom>
              <a:avLst/>
              <a:gdLst>
                <a:gd name="T0" fmla="*/ 1172 w 1418"/>
                <a:gd name="T1" fmla="*/ 0 h 1636"/>
                <a:gd name="T2" fmla="*/ 0 w 1418"/>
                <a:gd name="T3" fmla="*/ 426 h 1636"/>
                <a:gd name="T4" fmla="*/ 1418 w 1418"/>
                <a:gd name="T5" fmla="*/ 1636 h 1636"/>
                <a:gd name="T6" fmla="*/ 1172 w 1418"/>
                <a:gd name="T7" fmla="*/ 0 h 1636"/>
              </a:gdLst>
              <a:ahLst/>
              <a:cxnLst>
                <a:cxn ang="0">
                  <a:pos x="T0" y="T1"/>
                </a:cxn>
                <a:cxn ang="0">
                  <a:pos x="T2" y="T3"/>
                </a:cxn>
                <a:cxn ang="0">
                  <a:pos x="T4" y="T5"/>
                </a:cxn>
                <a:cxn ang="0">
                  <a:pos x="T6" y="T7"/>
                </a:cxn>
              </a:cxnLst>
              <a:rect l="0" t="0" r="r" b="b"/>
              <a:pathLst>
                <a:path w="1418" h="1636">
                  <a:moveTo>
                    <a:pt x="1172" y="0"/>
                  </a:moveTo>
                  <a:lnTo>
                    <a:pt x="0" y="426"/>
                  </a:lnTo>
                  <a:lnTo>
                    <a:pt x="1418" y="1636"/>
                  </a:lnTo>
                  <a:lnTo>
                    <a:pt x="1172" y="0"/>
                  </a:lnTo>
                  <a:close/>
                </a:path>
              </a:pathLst>
            </a:custGeom>
            <a:solidFill>
              <a:srgbClr val="F9F9F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58"/>
            <p:cNvSpPr>
              <a:spLocks/>
            </p:cNvSpPr>
            <p:nvPr/>
          </p:nvSpPr>
          <p:spPr bwMode="auto">
            <a:xfrm>
              <a:off x="15513728" y="-2428875"/>
              <a:ext cx="707347" cy="4310187"/>
            </a:xfrm>
            <a:custGeom>
              <a:avLst/>
              <a:gdLst>
                <a:gd name="T0" fmla="*/ 0 w 690"/>
                <a:gd name="T1" fmla="*/ 2573 h 4209"/>
                <a:gd name="T2" fmla="*/ 246 w 690"/>
                <a:gd name="T3" fmla="*/ 4209 h 4209"/>
                <a:gd name="T4" fmla="*/ 690 w 690"/>
                <a:gd name="T5" fmla="*/ 0 h 4209"/>
                <a:gd name="T6" fmla="*/ 0 w 690"/>
                <a:gd name="T7" fmla="*/ 2573 h 4209"/>
              </a:gdLst>
              <a:ahLst/>
              <a:cxnLst>
                <a:cxn ang="0">
                  <a:pos x="T0" y="T1"/>
                </a:cxn>
                <a:cxn ang="0">
                  <a:pos x="T2" y="T3"/>
                </a:cxn>
                <a:cxn ang="0">
                  <a:pos x="T4" y="T5"/>
                </a:cxn>
                <a:cxn ang="0">
                  <a:pos x="T6" y="T7"/>
                </a:cxn>
              </a:cxnLst>
              <a:rect l="0" t="0" r="r" b="b"/>
              <a:pathLst>
                <a:path w="690" h="4209">
                  <a:moveTo>
                    <a:pt x="0" y="2573"/>
                  </a:moveTo>
                  <a:lnTo>
                    <a:pt x="246" y="4209"/>
                  </a:lnTo>
                  <a:lnTo>
                    <a:pt x="690" y="0"/>
                  </a:lnTo>
                  <a:lnTo>
                    <a:pt x="0" y="2573"/>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59"/>
            <p:cNvSpPr>
              <a:spLocks/>
            </p:cNvSpPr>
            <p:nvPr/>
          </p:nvSpPr>
          <p:spPr bwMode="auto">
            <a:xfrm>
              <a:off x="15165180" y="-2428875"/>
              <a:ext cx="1055895" cy="2634857"/>
            </a:xfrm>
            <a:custGeom>
              <a:avLst/>
              <a:gdLst>
                <a:gd name="T0" fmla="*/ 0 w 1030"/>
                <a:gd name="T1" fmla="*/ 1135 h 2573"/>
                <a:gd name="T2" fmla="*/ 340 w 1030"/>
                <a:gd name="T3" fmla="*/ 2573 h 2573"/>
                <a:gd name="T4" fmla="*/ 1030 w 1030"/>
                <a:gd name="T5" fmla="*/ 0 h 2573"/>
                <a:gd name="T6" fmla="*/ 0 w 1030"/>
                <a:gd name="T7" fmla="*/ 1135 h 2573"/>
              </a:gdLst>
              <a:ahLst/>
              <a:cxnLst>
                <a:cxn ang="0">
                  <a:pos x="T0" y="T1"/>
                </a:cxn>
                <a:cxn ang="0">
                  <a:pos x="T2" y="T3"/>
                </a:cxn>
                <a:cxn ang="0">
                  <a:pos x="T4" y="T5"/>
                </a:cxn>
                <a:cxn ang="0">
                  <a:pos x="T6" y="T7"/>
                </a:cxn>
              </a:cxnLst>
              <a:rect l="0" t="0" r="r" b="b"/>
              <a:pathLst>
                <a:path w="1030" h="2573">
                  <a:moveTo>
                    <a:pt x="0" y="1135"/>
                  </a:moveTo>
                  <a:lnTo>
                    <a:pt x="340" y="2573"/>
                  </a:lnTo>
                  <a:lnTo>
                    <a:pt x="1030" y="0"/>
                  </a:lnTo>
                  <a:lnTo>
                    <a:pt x="0" y="1135"/>
                  </a:ln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0"/>
            <p:cNvSpPr>
              <a:spLocks/>
            </p:cNvSpPr>
            <p:nvPr/>
          </p:nvSpPr>
          <p:spPr bwMode="auto">
            <a:xfrm>
              <a:off x="13624393" y="-2428875"/>
              <a:ext cx="2596682" cy="1162286"/>
            </a:xfrm>
            <a:custGeom>
              <a:avLst/>
              <a:gdLst>
                <a:gd name="T0" fmla="*/ 0 w 2533"/>
                <a:gd name="T1" fmla="*/ 719 h 1135"/>
                <a:gd name="T2" fmla="*/ 1503 w 2533"/>
                <a:gd name="T3" fmla="*/ 1135 h 1135"/>
                <a:gd name="T4" fmla="*/ 2533 w 2533"/>
                <a:gd name="T5" fmla="*/ 0 h 1135"/>
                <a:gd name="T6" fmla="*/ 0 w 2533"/>
                <a:gd name="T7" fmla="*/ 719 h 1135"/>
              </a:gdLst>
              <a:ahLst/>
              <a:cxnLst>
                <a:cxn ang="0">
                  <a:pos x="T0" y="T1"/>
                </a:cxn>
                <a:cxn ang="0">
                  <a:pos x="T2" y="T3"/>
                </a:cxn>
                <a:cxn ang="0">
                  <a:pos x="T4" y="T5"/>
                </a:cxn>
                <a:cxn ang="0">
                  <a:pos x="T6" y="T7"/>
                </a:cxn>
              </a:cxnLst>
              <a:rect l="0" t="0" r="r" b="b"/>
              <a:pathLst>
                <a:path w="2533" h="1135">
                  <a:moveTo>
                    <a:pt x="0" y="719"/>
                  </a:moveTo>
                  <a:lnTo>
                    <a:pt x="1503" y="1135"/>
                  </a:lnTo>
                  <a:lnTo>
                    <a:pt x="2533" y="0"/>
                  </a:lnTo>
                  <a:lnTo>
                    <a:pt x="0" y="719"/>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61"/>
            <p:cNvSpPr>
              <a:spLocks/>
            </p:cNvSpPr>
            <p:nvPr/>
          </p:nvSpPr>
          <p:spPr bwMode="auto">
            <a:xfrm>
              <a:off x="8313139" y="-2428875"/>
              <a:ext cx="7907936" cy="736285"/>
            </a:xfrm>
            <a:custGeom>
              <a:avLst/>
              <a:gdLst>
                <a:gd name="T0" fmla="*/ 0 w 7714"/>
                <a:gd name="T1" fmla="*/ 511 h 719"/>
                <a:gd name="T2" fmla="*/ 5181 w 7714"/>
                <a:gd name="T3" fmla="*/ 719 h 719"/>
                <a:gd name="T4" fmla="*/ 7714 w 7714"/>
                <a:gd name="T5" fmla="*/ 0 h 719"/>
                <a:gd name="T6" fmla="*/ 0 w 7714"/>
                <a:gd name="T7" fmla="*/ 511 h 719"/>
              </a:gdLst>
              <a:ahLst/>
              <a:cxnLst>
                <a:cxn ang="0">
                  <a:pos x="T0" y="T1"/>
                </a:cxn>
                <a:cxn ang="0">
                  <a:pos x="T2" y="T3"/>
                </a:cxn>
                <a:cxn ang="0">
                  <a:pos x="T4" y="T5"/>
                </a:cxn>
                <a:cxn ang="0">
                  <a:pos x="T6" y="T7"/>
                </a:cxn>
              </a:cxnLst>
              <a:rect l="0" t="0" r="r" b="b"/>
              <a:pathLst>
                <a:path w="7714" h="719">
                  <a:moveTo>
                    <a:pt x="0" y="511"/>
                  </a:moveTo>
                  <a:lnTo>
                    <a:pt x="5181" y="719"/>
                  </a:lnTo>
                  <a:lnTo>
                    <a:pt x="7714" y="0"/>
                  </a:lnTo>
                  <a:lnTo>
                    <a:pt x="0" y="511"/>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62"/>
            <p:cNvSpPr>
              <a:spLocks/>
            </p:cNvSpPr>
            <p:nvPr/>
          </p:nvSpPr>
          <p:spPr bwMode="auto">
            <a:xfrm>
              <a:off x="4029075" y="-2428875"/>
              <a:ext cx="12192000" cy="523285"/>
            </a:xfrm>
            <a:custGeom>
              <a:avLst/>
              <a:gdLst>
                <a:gd name="T0" fmla="*/ 0 w 11893"/>
                <a:gd name="T1" fmla="*/ 0 h 511"/>
                <a:gd name="T2" fmla="*/ 4179 w 11893"/>
                <a:gd name="T3" fmla="*/ 511 h 511"/>
                <a:gd name="T4" fmla="*/ 11893 w 11893"/>
                <a:gd name="T5" fmla="*/ 0 h 511"/>
                <a:gd name="T6" fmla="*/ 0 w 11893"/>
                <a:gd name="T7" fmla="*/ 0 h 511"/>
              </a:gdLst>
              <a:ahLst/>
              <a:cxnLst>
                <a:cxn ang="0">
                  <a:pos x="T0" y="T1"/>
                </a:cxn>
                <a:cxn ang="0">
                  <a:pos x="T2" y="T3"/>
                </a:cxn>
                <a:cxn ang="0">
                  <a:pos x="T4" y="T5"/>
                </a:cxn>
                <a:cxn ang="0">
                  <a:pos x="T6" y="T7"/>
                </a:cxn>
              </a:cxnLst>
              <a:rect l="0" t="0" r="r" b="b"/>
              <a:pathLst>
                <a:path w="11893" h="511">
                  <a:moveTo>
                    <a:pt x="0" y="0"/>
                  </a:moveTo>
                  <a:lnTo>
                    <a:pt x="4179" y="511"/>
                  </a:lnTo>
                  <a:lnTo>
                    <a:pt x="11893" y="0"/>
                  </a:lnTo>
                  <a:lnTo>
                    <a:pt x="0"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3"/>
            <p:cNvSpPr>
              <a:spLocks/>
            </p:cNvSpPr>
            <p:nvPr/>
          </p:nvSpPr>
          <p:spPr bwMode="auto">
            <a:xfrm>
              <a:off x="15765912" y="-2428875"/>
              <a:ext cx="455163" cy="6858000"/>
            </a:xfrm>
            <a:custGeom>
              <a:avLst/>
              <a:gdLst>
                <a:gd name="T0" fmla="*/ 444 w 444"/>
                <a:gd name="T1" fmla="*/ 0 h 6697"/>
                <a:gd name="T2" fmla="*/ 0 w 444"/>
                <a:gd name="T3" fmla="*/ 4209 h 6697"/>
                <a:gd name="T4" fmla="*/ 444 w 444"/>
                <a:gd name="T5" fmla="*/ 6697 h 6697"/>
                <a:gd name="T6" fmla="*/ 444 w 444"/>
                <a:gd name="T7" fmla="*/ 0 h 6697"/>
              </a:gdLst>
              <a:ahLst/>
              <a:cxnLst>
                <a:cxn ang="0">
                  <a:pos x="T0" y="T1"/>
                </a:cxn>
                <a:cxn ang="0">
                  <a:pos x="T2" y="T3"/>
                </a:cxn>
                <a:cxn ang="0">
                  <a:pos x="T4" y="T5"/>
                </a:cxn>
                <a:cxn ang="0">
                  <a:pos x="T6" y="T7"/>
                </a:cxn>
              </a:cxnLst>
              <a:rect l="0" t="0" r="r" b="b"/>
              <a:pathLst>
                <a:path w="444" h="6697">
                  <a:moveTo>
                    <a:pt x="444" y="0"/>
                  </a:moveTo>
                  <a:lnTo>
                    <a:pt x="0" y="4209"/>
                  </a:lnTo>
                  <a:lnTo>
                    <a:pt x="444" y="6697"/>
                  </a:lnTo>
                  <a:lnTo>
                    <a:pt x="444" y="0"/>
                  </a:lnTo>
                  <a:close/>
                </a:path>
              </a:pathLst>
            </a:custGeom>
            <a:solidFill>
              <a:srgbClr val="E2E2E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4"/>
            <p:cNvSpPr>
              <a:spLocks/>
            </p:cNvSpPr>
            <p:nvPr/>
          </p:nvSpPr>
          <p:spPr bwMode="auto">
            <a:xfrm>
              <a:off x="15281021" y="1881312"/>
              <a:ext cx="940054" cy="2547813"/>
            </a:xfrm>
            <a:custGeom>
              <a:avLst/>
              <a:gdLst>
                <a:gd name="T0" fmla="*/ 473 w 917"/>
                <a:gd name="T1" fmla="*/ 0 h 2488"/>
                <a:gd name="T2" fmla="*/ 0 w 917"/>
                <a:gd name="T3" fmla="*/ 1183 h 2488"/>
                <a:gd name="T4" fmla="*/ 917 w 917"/>
                <a:gd name="T5" fmla="*/ 2488 h 2488"/>
                <a:gd name="T6" fmla="*/ 473 w 917"/>
                <a:gd name="T7" fmla="*/ 0 h 2488"/>
              </a:gdLst>
              <a:ahLst/>
              <a:cxnLst>
                <a:cxn ang="0">
                  <a:pos x="T0" y="T1"/>
                </a:cxn>
                <a:cxn ang="0">
                  <a:pos x="T2" y="T3"/>
                </a:cxn>
                <a:cxn ang="0">
                  <a:pos x="T4" y="T5"/>
                </a:cxn>
                <a:cxn ang="0">
                  <a:pos x="T6" y="T7"/>
                </a:cxn>
              </a:cxnLst>
              <a:rect l="0" t="0" r="r" b="b"/>
              <a:pathLst>
                <a:path w="917" h="2488">
                  <a:moveTo>
                    <a:pt x="473" y="0"/>
                  </a:moveTo>
                  <a:lnTo>
                    <a:pt x="0" y="1183"/>
                  </a:lnTo>
                  <a:lnTo>
                    <a:pt x="917" y="2488"/>
                  </a:lnTo>
                  <a:lnTo>
                    <a:pt x="473" y="0"/>
                  </a:lnTo>
                  <a:close/>
                </a:path>
              </a:pathLst>
            </a:custGeom>
            <a:gradFill>
              <a:gsLst>
                <a:gs pos="100000">
                  <a:schemeClr val="bg1">
                    <a:lumMod val="95000"/>
                  </a:schemeClr>
                </a:gs>
                <a:gs pos="1000">
                  <a:schemeClr val="bg1">
                    <a:lumMod val="9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65"/>
            <p:cNvSpPr>
              <a:spLocks/>
            </p:cNvSpPr>
            <p:nvPr/>
          </p:nvSpPr>
          <p:spPr bwMode="auto">
            <a:xfrm>
              <a:off x="12839135" y="3092752"/>
              <a:ext cx="3381940" cy="1336373"/>
            </a:xfrm>
            <a:custGeom>
              <a:avLst/>
              <a:gdLst>
                <a:gd name="T0" fmla="*/ 2382 w 3299"/>
                <a:gd name="T1" fmla="*/ 0 h 1305"/>
                <a:gd name="T2" fmla="*/ 0 w 3299"/>
                <a:gd name="T3" fmla="*/ 1031 h 1305"/>
                <a:gd name="T4" fmla="*/ 3299 w 3299"/>
                <a:gd name="T5" fmla="*/ 1305 h 1305"/>
                <a:gd name="T6" fmla="*/ 2382 w 3299"/>
                <a:gd name="T7" fmla="*/ 0 h 1305"/>
              </a:gdLst>
              <a:ahLst/>
              <a:cxnLst>
                <a:cxn ang="0">
                  <a:pos x="T0" y="T1"/>
                </a:cxn>
                <a:cxn ang="0">
                  <a:pos x="T2" y="T3"/>
                </a:cxn>
                <a:cxn ang="0">
                  <a:pos x="T4" y="T5"/>
                </a:cxn>
                <a:cxn ang="0">
                  <a:pos x="T6" y="T7"/>
                </a:cxn>
              </a:cxnLst>
              <a:rect l="0" t="0" r="r" b="b"/>
              <a:pathLst>
                <a:path w="3299" h="1305">
                  <a:moveTo>
                    <a:pt x="2382" y="0"/>
                  </a:moveTo>
                  <a:lnTo>
                    <a:pt x="0" y="1031"/>
                  </a:lnTo>
                  <a:lnTo>
                    <a:pt x="3299" y="1305"/>
                  </a:lnTo>
                  <a:lnTo>
                    <a:pt x="2382" y="0"/>
                  </a:lnTo>
                  <a:close/>
                </a:path>
              </a:pathLst>
            </a:custGeom>
            <a:solidFill>
              <a:srgbClr val="E2E2E2"/>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74452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blog.csdn.net/zccz14/article/details/50858656#fn:1"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794846" y="700396"/>
            <a:ext cx="7692726" cy="7690286"/>
            <a:chOff x="-392766" y="228514"/>
            <a:chExt cx="6411601" cy="6409567"/>
          </a:xfrm>
        </p:grpSpPr>
        <p:sp>
          <p:nvSpPr>
            <p:cNvPr id="9" name="任意多边形 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2766" y="228514"/>
              <a:ext cx="6411601" cy="5351135"/>
              <a:chOff x="-392766" y="228514"/>
              <a:chExt cx="6411601" cy="5351135"/>
            </a:xfrm>
          </p:grpSpPr>
          <p:sp>
            <p:nvSpPr>
              <p:cNvPr id="3" name="任意多边形 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p:cNvGrpSpPr/>
          <p:nvPr/>
        </p:nvGrpSpPr>
        <p:grpSpPr>
          <a:xfrm>
            <a:off x="1365071" y="-312280"/>
            <a:ext cx="3837480" cy="3836262"/>
            <a:chOff x="-392766" y="228514"/>
            <a:chExt cx="6411601" cy="6409567"/>
          </a:xfrm>
        </p:grpSpPr>
        <p:sp>
          <p:nvSpPr>
            <p:cNvPr id="66" name="任意多边形 6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4636805" y="1735600"/>
            <a:ext cx="1900684" cy="1900080"/>
            <a:chOff x="-392766" y="228514"/>
            <a:chExt cx="6411601" cy="6409567"/>
          </a:xfrm>
        </p:grpSpPr>
        <p:sp>
          <p:nvSpPr>
            <p:cNvPr id="78" name="任意多边形 7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392766" y="228514"/>
              <a:ext cx="6411601" cy="5351135"/>
              <a:chOff x="-392766" y="228514"/>
              <a:chExt cx="6411601" cy="5351135"/>
            </a:xfrm>
          </p:grpSpPr>
          <p:sp>
            <p:nvSpPr>
              <p:cNvPr id="80" name="任意多边形 7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7" name="组合 86"/>
          <p:cNvGrpSpPr/>
          <p:nvPr/>
        </p:nvGrpSpPr>
        <p:grpSpPr>
          <a:xfrm>
            <a:off x="4158763" y="325816"/>
            <a:ext cx="2607503" cy="2606672"/>
            <a:chOff x="-392766" y="228514"/>
            <a:chExt cx="6411601" cy="6409568"/>
          </a:xfrm>
        </p:grpSpPr>
        <p:sp>
          <p:nvSpPr>
            <p:cNvPr id="88" name="任意多边形 87"/>
            <p:cNvSpPr/>
            <p:nvPr/>
          </p:nvSpPr>
          <p:spPr>
            <a:xfrm rot="8100000" flipH="1">
              <a:off x="1652609" y="4052777"/>
              <a:ext cx="1226026" cy="2585305"/>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392766" y="228514"/>
              <a:ext cx="6411601" cy="5351135"/>
              <a:chOff x="-392763" y="228510"/>
              <a:chExt cx="6411598" cy="5351138"/>
            </a:xfrm>
          </p:grpSpPr>
          <p:sp>
            <p:nvSpPr>
              <p:cNvPr id="90" name="任意多边形 89"/>
              <p:cNvSpPr/>
              <p:nvPr/>
            </p:nvSpPr>
            <p:spPr>
              <a:xfrm rot="8100000" flipH="1">
                <a:off x="2756467" y="228510"/>
                <a:ext cx="1220694"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896727" y="1282344"/>
                <a:ext cx="1806469" cy="1934973"/>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3032206" y="1512443"/>
                <a:ext cx="1943356"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rot="8100000" flipH="1">
                <a:off x="-392763" y="2257500"/>
                <a:ext cx="2645515" cy="1275687"/>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rot="8100000" flipH="1">
                <a:off x="3474572" y="3375384"/>
                <a:ext cx="2544263"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rot="8100000" flipH="1">
                <a:off x="696363" y="3624817"/>
                <a:ext cx="1858659" cy="1735374"/>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2937521" y="3645975"/>
                <a:ext cx="1805168"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7" name="组合 96"/>
          <p:cNvGrpSpPr/>
          <p:nvPr/>
        </p:nvGrpSpPr>
        <p:grpSpPr>
          <a:xfrm>
            <a:off x="5687139" y="1162636"/>
            <a:ext cx="1560569" cy="1560070"/>
            <a:chOff x="-392766" y="228514"/>
            <a:chExt cx="6411601" cy="6409567"/>
          </a:xfrm>
        </p:grpSpPr>
        <p:sp>
          <p:nvSpPr>
            <p:cNvPr id="98" name="任意多边形 9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392766" y="228514"/>
              <a:ext cx="6411601" cy="5351135"/>
              <a:chOff x="-392766" y="228514"/>
              <a:chExt cx="6411601" cy="5351135"/>
            </a:xfrm>
          </p:grpSpPr>
          <p:sp>
            <p:nvSpPr>
              <p:cNvPr id="100" name="任意多边形 9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7" name="组合 106"/>
          <p:cNvGrpSpPr/>
          <p:nvPr/>
        </p:nvGrpSpPr>
        <p:grpSpPr>
          <a:xfrm>
            <a:off x="792693" y="591818"/>
            <a:ext cx="964487" cy="964179"/>
            <a:chOff x="-392766" y="228514"/>
            <a:chExt cx="6411601" cy="6409567"/>
          </a:xfrm>
        </p:grpSpPr>
        <p:sp>
          <p:nvSpPr>
            <p:cNvPr id="108" name="任意多边形 10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392766" y="228514"/>
              <a:ext cx="6411601" cy="5351135"/>
              <a:chOff x="-392766" y="228514"/>
              <a:chExt cx="6411601" cy="5351135"/>
            </a:xfrm>
          </p:grpSpPr>
          <p:sp>
            <p:nvSpPr>
              <p:cNvPr id="110" name="任意多边形 10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11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1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11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7" name="组合 116"/>
          <p:cNvGrpSpPr/>
          <p:nvPr/>
        </p:nvGrpSpPr>
        <p:grpSpPr>
          <a:xfrm>
            <a:off x="1649306" y="461073"/>
            <a:ext cx="300920" cy="300824"/>
            <a:chOff x="-392766" y="228514"/>
            <a:chExt cx="6411601" cy="6409567"/>
          </a:xfrm>
        </p:grpSpPr>
        <p:sp>
          <p:nvSpPr>
            <p:cNvPr id="118" name="任意多边形 11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9" name="组合 118"/>
            <p:cNvGrpSpPr/>
            <p:nvPr/>
          </p:nvGrpSpPr>
          <p:grpSpPr>
            <a:xfrm>
              <a:off x="-392766" y="228514"/>
              <a:ext cx="6411601" cy="5351135"/>
              <a:chOff x="-392766" y="228514"/>
              <a:chExt cx="6411601" cy="5351135"/>
            </a:xfrm>
          </p:grpSpPr>
          <p:sp>
            <p:nvSpPr>
              <p:cNvPr id="120" name="任意多边形 11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任意多边形 12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12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p:cNvGrpSpPr/>
          <p:nvPr/>
        </p:nvGrpSpPr>
        <p:grpSpPr>
          <a:xfrm>
            <a:off x="6378215" y="622713"/>
            <a:ext cx="702571" cy="702346"/>
            <a:chOff x="-392766" y="228514"/>
            <a:chExt cx="6411601" cy="6409567"/>
          </a:xfrm>
        </p:grpSpPr>
        <p:sp>
          <p:nvSpPr>
            <p:cNvPr id="128" name="任意多边形 12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nvGrpSpPr>
          <p:grpSpPr>
            <a:xfrm>
              <a:off x="-392766" y="228514"/>
              <a:ext cx="6411601" cy="5351135"/>
              <a:chOff x="-392766" y="228514"/>
              <a:chExt cx="6411601" cy="5351135"/>
            </a:xfrm>
          </p:grpSpPr>
          <p:sp>
            <p:nvSpPr>
              <p:cNvPr id="130" name="任意多边形 12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13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7" name="组合 136"/>
          <p:cNvGrpSpPr/>
          <p:nvPr/>
        </p:nvGrpSpPr>
        <p:grpSpPr>
          <a:xfrm>
            <a:off x="7305548" y="1215486"/>
            <a:ext cx="258897" cy="258814"/>
            <a:chOff x="-392766" y="228514"/>
            <a:chExt cx="6411601" cy="6409567"/>
          </a:xfrm>
        </p:grpSpPr>
        <p:sp>
          <p:nvSpPr>
            <p:cNvPr id="138" name="任意多边形 13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392766" y="228514"/>
              <a:ext cx="6411601" cy="5351135"/>
              <a:chOff x="-392766" y="228514"/>
              <a:chExt cx="6411601" cy="5351135"/>
            </a:xfrm>
          </p:grpSpPr>
          <p:sp>
            <p:nvSpPr>
              <p:cNvPr id="140" name="任意多边形 13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14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14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14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14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14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14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7" name="组合 146"/>
          <p:cNvGrpSpPr/>
          <p:nvPr/>
        </p:nvGrpSpPr>
        <p:grpSpPr>
          <a:xfrm>
            <a:off x="6424041" y="507805"/>
            <a:ext cx="97817" cy="97786"/>
            <a:chOff x="-392766" y="228514"/>
            <a:chExt cx="6411601" cy="6409567"/>
          </a:xfrm>
        </p:grpSpPr>
        <p:sp>
          <p:nvSpPr>
            <p:cNvPr id="148" name="任意多边形 147"/>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a:off x="-392766" y="228514"/>
              <a:ext cx="6411601" cy="5351135"/>
              <a:chOff x="-392766" y="228514"/>
              <a:chExt cx="6411601" cy="5351135"/>
            </a:xfrm>
          </p:grpSpPr>
          <p:sp>
            <p:nvSpPr>
              <p:cNvPr id="150" name="任意多边形 149"/>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150"/>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151"/>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152"/>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153"/>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154"/>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155"/>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7" name="文本框 166"/>
          <p:cNvSpPr txBox="1"/>
          <p:nvPr/>
        </p:nvSpPr>
        <p:spPr>
          <a:xfrm>
            <a:off x="3234085" y="2999636"/>
            <a:ext cx="8446543" cy="830997"/>
          </a:xfrm>
          <a:prstGeom prst="rect">
            <a:avLst/>
          </a:prstGeom>
          <a:noFill/>
        </p:spPr>
        <p:txBody>
          <a:bodyPr wrap="non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原</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补</a:t>
            </a: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4800" b="1" dirty="0" smtClean="0">
                <a:solidFill>
                  <a:schemeClr val="tx1">
                    <a:lumMod val="75000"/>
                    <a:lumOff val="25000"/>
                  </a:schemeClr>
                </a:solidFill>
                <a:latin typeface="微软雅黑" panose="020B0503020204020204" pitchFamily="34" charset="-122"/>
                <a:ea typeface="微软雅黑" panose="020B0503020204020204" pitchFamily="34" charset="-122"/>
              </a:rPr>
              <a:t>移</a:t>
            </a:r>
            <a:r>
              <a:rPr lang="en-US" altLang="zh-CN" sz="4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帅码数据表达与运算</a:t>
            </a:r>
          </a:p>
        </p:txBody>
      </p:sp>
      <p:sp>
        <p:nvSpPr>
          <p:cNvPr id="168" name="文本框 167"/>
          <p:cNvSpPr txBox="1"/>
          <p:nvPr/>
        </p:nvSpPr>
        <p:spPr>
          <a:xfrm>
            <a:off x="6276192" y="4401845"/>
            <a:ext cx="5453864" cy="2246769"/>
          </a:xfrm>
          <a:prstGeom prst="rect">
            <a:avLst/>
          </a:prstGeom>
          <a:noFill/>
        </p:spPr>
        <p:txBody>
          <a:bodyPr wrap="square" rtlCol="0">
            <a:spAutoFit/>
          </a:bodyPr>
          <a:lstStyle/>
          <a:p>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                                四颗赛艇组</a:t>
            </a:r>
            <a:endParaRPr lang="en-US" altLang="zh-CN"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                                原码：杨璞</a:t>
            </a:r>
            <a:endParaRPr lang="en-US" altLang="zh-CN"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                                补码：陈铮</a:t>
            </a:r>
            <a:endParaRPr lang="en-US" altLang="zh-CN"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                             移码：李自乐</a:t>
            </a:r>
            <a:endParaRPr lang="en-US" altLang="zh-CN" sz="2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                             帅码：张昌琳</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64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fill="hold"/>
                                        <p:tgtEl>
                                          <p:spTgt spid="167"/>
                                        </p:tgtEl>
                                        <p:attrNameLst>
                                          <p:attrName>ppt_x</p:attrName>
                                        </p:attrNameLst>
                                      </p:cBhvr>
                                      <p:tavLst>
                                        <p:tav tm="0">
                                          <p:val>
                                            <p:strVal val="0-#ppt_w/2"/>
                                          </p:val>
                                        </p:tav>
                                        <p:tav tm="100000">
                                          <p:val>
                                            <p:strVal val="#ppt_x"/>
                                          </p:val>
                                        </p:tav>
                                      </p:tavLst>
                                    </p:anim>
                                    <p:anim calcmode="lin" valueType="num">
                                      <p:cBhvr additive="base">
                                        <p:cTn id="8" dur="500" fill="hold"/>
                                        <p:tgtEl>
                                          <p:spTgt spid="1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8"/>
                                        </p:tgtEl>
                                        <p:attrNameLst>
                                          <p:attrName>style.visibility</p:attrName>
                                        </p:attrNameLst>
                                      </p:cBhvr>
                                      <p:to>
                                        <p:strVal val="visible"/>
                                      </p:to>
                                    </p:set>
                                    <p:anim calcmode="lin" valueType="num">
                                      <p:cBhvr additive="base">
                                        <p:cTn id="13" dur="500" fill="hold"/>
                                        <p:tgtEl>
                                          <p:spTgt spid="168"/>
                                        </p:tgtEl>
                                        <p:attrNameLst>
                                          <p:attrName>ppt_x</p:attrName>
                                        </p:attrNameLst>
                                      </p:cBhvr>
                                      <p:tavLst>
                                        <p:tav tm="0">
                                          <p:val>
                                            <p:strVal val="1+#ppt_w/2"/>
                                          </p:val>
                                        </p:tav>
                                        <p:tav tm="100000">
                                          <p:val>
                                            <p:strVal val="#ppt_x"/>
                                          </p:val>
                                        </p:tav>
                                      </p:tavLst>
                                    </p:anim>
                                    <p:anim calcmode="lin" valueType="num">
                                      <p:cBhvr additive="base">
                                        <p:cTn id="14" dur="500" fill="hold"/>
                                        <p:tgtEl>
                                          <p:spTgt spid="1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263571" y="1630571"/>
            <a:ext cx="6662755" cy="3570208"/>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、加法运算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a:cs typeface="宋体"/>
              </a:rPr>
              <a:t>（</a:t>
            </a:r>
            <a:r>
              <a:rPr lang="en-US" altLang="zh-CN" sz="2800" kern="100" dirty="0">
                <a:cs typeface="宋体"/>
              </a:rPr>
              <a:t>2</a:t>
            </a:r>
            <a:r>
              <a:rPr lang="zh-CN" altLang="zh-CN" sz="2800" kern="100" dirty="0">
                <a:cs typeface="宋体"/>
              </a:rPr>
              <a:t>）</a:t>
            </a:r>
            <a:r>
              <a:rPr lang="en-US" altLang="zh-CN" sz="2800" kern="100" dirty="0">
                <a:cs typeface="宋体"/>
              </a:rPr>
              <a:t>x&lt;0,y&lt;0</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在这种情况下，</a:t>
            </a:r>
            <a:r>
              <a:rPr lang="en-US" altLang="zh-CN" sz="2800" kern="100" dirty="0">
                <a:cs typeface="宋体"/>
              </a:rPr>
              <a:t>z=</a:t>
            </a:r>
            <a:r>
              <a:rPr lang="en-US" altLang="zh-CN" sz="2800" kern="100" dirty="0" err="1">
                <a:cs typeface="宋体"/>
              </a:rPr>
              <a:t>x+y</a:t>
            </a:r>
            <a:r>
              <a:rPr lang="zh-CN" altLang="zh-CN" sz="2800" kern="100" dirty="0">
                <a:cs typeface="宋体"/>
              </a:rPr>
              <a:t>，</a:t>
            </a:r>
            <a:r>
              <a:rPr lang="en-US" altLang="zh-CN" sz="2800" kern="100" dirty="0" err="1">
                <a:cs typeface="宋体"/>
              </a:rPr>
              <a:t>x,y,z</a:t>
            </a:r>
            <a:r>
              <a:rPr lang="zh-CN" altLang="zh-CN" sz="2800" kern="100" dirty="0">
                <a:cs typeface="宋体"/>
              </a:rPr>
              <a:t>都是负数，</a:t>
            </a:r>
            <a:r>
              <a:rPr lang="zh-CN" altLang="zh-CN" sz="2800" kern="100" dirty="0" smtClean="0">
                <a:cs typeface="宋体"/>
              </a:rPr>
              <a:t>故</a:t>
            </a:r>
            <a:r>
              <a:rPr lang="zh-CN" altLang="en-US" sz="2800" kern="100" dirty="0">
                <a:cs typeface="宋体"/>
              </a:rPr>
              <a:t>这种情况存在溢出的可能性，我们在下面讨论溢出时会进一步说明。</a:t>
            </a:r>
            <a:endParaRPr lang="en-US" altLang="zh-CN" sz="2800" kern="100" dirty="0" smtClean="0">
              <a:cs typeface="宋体"/>
            </a:endParaRPr>
          </a:p>
          <a:p>
            <a:pPr>
              <a:lnSpc>
                <a:spcPct val="150000"/>
              </a:lnSpc>
            </a:pPr>
            <a:endParaRPr lang="zh-CN" altLang="zh-CN" sz="2000" kern="100" dirty="0">
              <a:cs typeface="Times New Roman"/>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279" y="1480195"/>
            <a:ext cx="4266854" cy="387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11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212365" y="752520"/>
            <a:ext cx="6662755" cy="1631216"/>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、加法运算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a:cs typeface="宋体"/>
              </a:rPr>
              <a:t>（</a:t>
            </a:r>
            <a:r>
              <a:rPr lang="en-US" altLang="zh-CN" sz="2800" kern="100" dirty="0">
                <a:cs typeface="宋体"/>
              </a:rPr>
              <a:t>3</a:t>
            </a:r>
            <a:r>
              <a:rPr lang="zh-CN" altLang="zh-CN" sz="2800" kern="100" dirty="0">
                <a:cs typeface="宋体"/>
              </a:rPr>
              <a:t>）</a:t>
            </a:r>
            <a:r>
              <a:rPr lang="en-US" altLang="zh-CN" sz="2800" kern="100" dirty="0">
                <a:cs typeface="宋体"/>
              </a:rPr>
              <a:t>x&gt;=</a:t>
            </a:r>
            <a:r>
              <a:rPr lang="en-US" altLang="zh-CN" sz="2800" kern="100" dirty="0" smtClean="0">
                <a:cs typeface="宋体"/>
              </a:rPr>
              <a:t>0,y&lt;0</a:t>
            </a:r>
            <a:endParaRPr lang="en-US" altLang="zh-CN" sz="2800" kern="100" dirty="0">
              <a:cs typeface="宋体"/>
            </a:endParaRPr>
          </a:p>
          <a:p>
            <a:pPr>
              <a:lnSpc>
                <a:spcPct val="150000"/>
              </a:lnSpc>
            </a:pPr>
            <a:endParaRPr lang="zh-CN" altLang="zh-CN" sz="2000" kern="100" dirty="0">
              <a:cs typeface="Times New Roman"/>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284" y="2039815"/>
            <a:ext cx="3295046" cy="451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915" y="2039815"/>
            <a:ext cx="4241201" cy="450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65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212365" y="752520"/>
            <a:ext cx="6662755" cy="1631216"/>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、加法运算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a:t>
            </a:r>
            <a:r>
              <a:rPr lang="en-US" altLang="zh-CN" sz="2800" kern="100" dirty="0">
                <a:cs typeface="宋体"/>
              </a:rPr>
              <a:t>4</a:t>
            </a:r>
            <a:r>
              <a:rPr lang="zh-CN" altLang="zh-CN" sz="2800" kern="100" dirty="0" smtClean="0">
                <a:cs typeface="宋体"/>
              </a:rPr>
              <a:t>）</a:t>
            </a:r>
            <a:r>
              <a:rPr lang="en-US" altLang="zh-CN" sz="2800" kern="100" dirty="0" smtClean="0">
                <a:cs typeface="宋体"/>
              </a:rPr>
              <a:t>x&lt;0,y&gt;=0</a:t>
            </a:r>
          </a:p>
          <a:p>
            <a:pPr>
              <a:lnSpc>
                <a:spcPct val="150000"/>
              </a:lnSpc>
            </a:pPr>
            <a:endParaRPr lang="zh-CN" altLang="zh-CN" sz="2000" kern="100" dirty="0">
              <a:cs typeface="Times New Roman"/>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094" y="2039815"/>
            <a:ext cx="3531840" cy="450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488" y="2039815"/>
            <a:ext cx="3963116" cy="450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378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212365" y="786451"/>
            <a:ext cx="8903267" cy="1169551"/>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、加法运算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en-US" sz="2800" kern="100" dirty="0" smtClean="0">
                <a:cs typeface="宋体"/>
              </a:rPr>
              <a:t>综上所述</a:t>
            </a:r>
            <a:endParaRPr lang="zh-CN" altLang="zh-CN" sz="2800" kern="100" dirty="0">
              <a:cs typeface="Times New Roman"/>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2" y="2225553"/>
            <a:ext cx="5789979" cy="28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09" y="2501797"/>
            <a:ext cx="5560646" cy="226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2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51937" y="1116441"/>
            <a:ext cx="5069306" cy="5509200"/>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、加法运算</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madd</a:t>
            </a:r>
            <a:r>
              <a:rPr lang="en-US" altLang="zh-CN" kern="0" dirty="0">
                <a:solidFill>
                  <a:srgbClr val="000000"/>
                </a:solidFill>
                <a:latin typeface="NSimSun"/>
                <a:cs typeface="NSimSun"/>
              </a:rPr>
              <a:t>(</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err="1">
                <a:solidFill>
                  <a:srgbClr val="000000"/>
                </a:solidFill>
                <a:latin typeface="NSimSun"/>
                <a:cs typeface="NSimSun"/>
              </a:rPr>
              <a:t>,</a:t>
            </a:r>
            <a:r>
              <a:rPr lang="en-US" altLang="zh-CN" kern="0" dirty="0" err="1">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flagi,flagj,s,k</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a:solidFill>
                  <a:srgbClr val="808080"/>
                </a:solidFill>
                <a:latin typeface="NSimSun"/>
                <a:cs typeface="NSimSun"/>
              </a:rPr>
              <a:t>j</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s=(</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(s&gt;&gt;15)</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0x8000;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s|0x0000;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s|0x8000;</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endParaRPr lang="en-US" altLang="zh-CN" dirty="0" smtClean="0">
              <a:latin typeface="微软雅黑" panose="020B0503020204020204" pitchFamily="34" charset="-122"/>
              <a:ea typeface="微软雅黑" panose="020B0503020204020204" pitchFamily="34" charset="-122"/>
            </a:endParaRPr>
          </a:p>
        </p:txBody>
      </p:sp>
      <p:sp>
        <p:nvSpPr>
          <p:cNvPr id="2" name="TextBox 1"/>
          <p:cNvSpPr txBox="1"/>
          <p:nvPr/>
        </p:nvSpPr>
        <p:spPr>
          <a:xfrm>
            <a:off x="5841935" y="1511355"/>
            <a:ext cx="6399434" cy="5078313"/>
          </a:xfrm>
          <a:prstGeom prst="rect">
            <a:avLst/>
          </a:prstGeom>
          <a:noFill/>
        </p:spPr>
        <p:txBody>
          <a:bodyPr wrap="square" rtlCol="0">
            <a:spAutoFit/>
          </a:bodyPr>
          <a:lstStyle/>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k=compare(</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&amp;0x7FFF);</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(k==0){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s=</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s|0x8000;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(k==1){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s=</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s|0x8000;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lgn="just"/>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2539601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901011" y="1878413"/>
            <a:ext cx="8903267" cy="4401205"/>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、减法运算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t> </a:t>
            </a:r>
            <a:r>
              <a:rPr lang="en-US" altLang="zh-CN" sz="2800" dirty="0" smtClean="0"/>
              <a:t>        </a:t>
            </a:r>
            <a:r>
              <a:rPr lang="zh-CN" altLang="zh-CN" sz="2800" dirty="0" smtClean="0"/>
              <a:t>减法</a:t>
            </a:r>
            <a:r>
              <a:rPr lang="zh-CN" altLang="zh-CN" sz="2800" dirty="0"/>
              <a:t>运算本质上与加法运算是相同的，可以把减号看作是被减数带的</a:t>
            </a:r>
            <a:r>
              <a:rPr lang="zh-CN" altLang="zh-CN" sz="2800" dirty="0" smtClean="0"/>
              <a:t>符号</a:t>
            </a:r>
            <a:r>
              <a:rPr lang="zh-CN" altLang="en-US" sz="2800" dirty="0" smtClean="0"/>
              <a:t>。（略）</a:t>
            </a:r>
            <a:endParaRPr lang="en-US" altLang="zh-CN" sz="2800" dirty="0" smtClean="0"/>
          </a:p>
          <a:p>
            <a:pPr>
              <a:lnSpc>
                <a:spcPct val="150000"/>
              </a:lnSpc>
            </a:pPr>
            <a:r>
              <a:rPr lang="zh-CN" altLang="en-US" sz="2800" dirty="0" smtClean="0">
                <a:latin typeface="微软雅黑" panose="020B0503020204020204" pitchFamily="34" charset="-122"/>
                <a:ea typeface="微软雅黑" panose="020B0503020204020204" pitchFamily="34" charset="-122"/>
              </a:rPr>
              <a:t>     减法</a:t>
            </a:r>
            <a:r>
              <a:rPr lang="zh-CN" altLang="en-US" sz="2800" dirty="0">
                <a:latin typeface="微软雅黑" panose="020B0503020204020204" pitchFamily="34" charset="-122"/>
                <a:ea typeface="微软雅黑" panose="020B0503020204020204" pitchFamily="34" charset="-122"/>
              </a:rPr>
              <a:t>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编程实现</a:t>
            </a:r>
            <a:endParaRPr lang="en-US" altLang="zh-CN" sz="2800" kern="100" dirty="0">
              <a:cs typeface="Times New Roman"/>
            </a:endParaRPr>
          </a:p>
          <a:p>
            <a:r>
              <a:rPr lang="en-US" altLang="zh-CN" sz="2800" kern="0" dirty="0" smtClean="0">
                <a:solidFill>
                  <a:srgbClr val="2B91AF"/>
                </a:solidFill>
                <a:latin typeface="NSimSun"/>
                <a:cs typeface="NSimSun"/>
              </a:rPr>
              <a:t>   word</a:t>
            </a:r>
            <a:r>
              <a:rPr lang="en-US" altLang="zh-CN" sz="2800" kern="0" dirty="0" smtClean="0">
                <a:solidFill>
                  <a:srgbClr val="000000"/>
                </a:solidFill>
                <a:latin typeface="NSimSun"/>
                <a:cs typeface="NSimSun"/>
              </a:rPr>
              <a:t> </a:t>
            </a:r>
            <a:r>
              <a:rPr lang="en-US" altLang="zh-CN" sz="2800" kern="0" dirty="0" err="1">
                <a:solidFill>
                  <a:srgbClr val="000000"/>
                </a:solidFill>
                <a:latin typeface="NSimSun"/>
                <a:cs typeface="NSimSun"/>
              </a:rPr>
              <a:t>msub</a:t>
            </a:r>
            <a:r>
              <a:rPr lang="en-US" altLang="zh-CN" sz="2800" kern="0" dirty="0">
                <a:solidFill>
                  <a:srgbClr val="000000"/>
                </a:solidFill>
                <a:latin typeface="NSimSun"/>
                <a:cs typeface="NSimSun"/>
              </a:rPr>
              <a:t>(</a:t>
            </a:r>
            <a:r>
              <a:rPr lang="en-US" altLang="zh-CN" sz="2800" kern="0" dirty="0">
                <a:solidFill>
                  <a:srgbClr val="2B91AF"/>
                </a:solidFill>
                <a:latin typeface="NSimSun"/>
                <a:cs typeface="NSimSun"/>
              </a:rPr>
              <a:t>word</a:t>
            </a:r>
            <a:r>
              <a:rPr lang="en-US" altLang="zh-CN" sz="2800" kern="0" dirty="0">
                <a:solidFill>
                  <a:srgbClr val="000000"/>
                </a:solidFill>
                <a:latin typeface="NSimSun"/>
                <a:cs typeface="NSimSun"/>
              </a:rPr>
              <a:t> </a:t>
            </a:r>
            <a:r>
              <a:rPr lang="en-US" altLang="zh-CN" sz="2800" kern="0" dirty="0" err="1">
                <a:solidFill>
                  <a:srgbClr val="808080"/>
                </a:solidFill>
                <a:latin typeface="NSimSun"/>
                <a:cs typeface="NSimSun"/>
              </a:rPr>
              <a:t>i</a:t>
            </a:r>
            <a:r>
              <a:rPr lang="en-US" altLang="zh-CN" sz="2800" kern="0" dirty="0" err="1">
                <a:solidFill>
                  <a:srgbClr val="000000"/>
                </a:solidFill>
                <a:latin typeface="NSimSun"/>
                <a:cs typeface="NSimSun"/>
              </a:rPr>
              <a:t>,</a:t>
            </a:r>
            <a:r>
              <a:rPr lang="en-US" altLang="zh-CN" sz="2800" kern="0" dirty="0" err="1">
                <a:solidFill>
                  <a:srgbClr val="2B91AF"/>
                </a:solidFill>
                <a:latin typeface="NSimSun"/>
                <a:cs typeface="NSimSun"/>
              </a:rPr>
              <a:t>word</a:t>
            </a:r>
            <a:r>
              <a:rPr lang="en-US" altLang="zh-CN" sz="2800" kern="0" dirty="0">
                <a:solidFill>
                  <a:srgbClr val="000000"/>
                </a:solidFill>
                <a:latin typeface="NSimSun"/>
                <a:cs typeface="NSimSun"/>
              </a:rPr>
              <a:t> </a:t>
            </a:r>
            <a:r>
              <a:rPr lang="en-US" altLang="zh-CN" sz="2800" kern="0" dirty="0">
                <a:solidFill>
                  <a:srgbClr val="808080"/>
                </a:solidFill>
                <a:latin typeface="NSimSun"/>
                <a:cs typeface="NSimSun"/>
              </a:rPr>
              <a:t>j</a:t>
            </a:r>
            <a:r>
              <a:rPr lang="en-US" altLang="zh-CN" sz="2800" kern="0" dirty="0">
                <a:solidFill>
                  <a:srgbClr val="000000"/>
                </a:solidFill>
                <a:latin typeface="NSimSun"/>
                <a:cs typeface="NSimSun"/>
              </a:rPr>
              <a:t>){</a:t>
            </a:r>
            <a:endParaRPr lang="zh-CN" altLang="zh-CN" sz="3200" kern="100" dirty="0">
              <a:cs typeface="Times New Roman"/>
            </a:endParaRPr>
          </a:p>
          <a:p>
            <a:r>
              <a:rPr lang="en-US" altLang="zh-CN" sz="2800" kern="0" dirty="0">
                <a:solidFill>
                  <a:srgbClr val="000000"/>
                </a:solidFill>
                <a:latin typeface="NSimSun"/>
                <a:cs typeface="NSimSun"/>
              </a:rPr>
              <a:t>    </a:t>
            </a:r>
            <a:r>
              <a:rPr lang="en-US" altLang="zh-CN" sz="2800" kern="0" dirty="0" smtClean="0">
                <a:solidFill>
                  <a:srgbClr val="000000"/>
                </a:solidFill>
                <a:latin typeface="NSimSun"/>
                <a:cs typeface="NSimSun"/>
              </a:rPr>
              <a:t>  </a:t>
            </a:r>
            <a:r>
              <a:rPr lang="en-US" altLang="zh-CN" sz="2800" kern="0" dirty="0" smtClean="0">
                <a:solidFill>
                  <a:srgbClr val="0000FF"/>
                </a:solidFill>
                <a:latin typeface="NSimSun"/>
                <a:cs typeface="NSimSun"/>
              </a:rPr>
              <a:t>return</a:t>
            </a:r>
            <a:r>
              <a:rPr lang="en-US" altLang="zh-CN" sz="2800" kern="0" dirty="0" smtClean="0">
                <a:solidFill>
                  <a:srgbClr val="000000"/>
                </a:solidFill>
                <a:latin typeface="NSimSun"/>
                <a:cs typeface="NSimSun"/>
              </a:rPr>
              <a:t> </a:t>
            </a:r>
            <a:r>
              <a:rPr lang="en-US" altLang="zh-CN" sz="2800" kern="0" dirty="0" err="1">
                <a:solidFill>
                  <a:srgbClr val="000000"/>
                </a:solidFill>
                <a:latin typeface="NSimSun"/>
                <a:cs typeface="NSimSun"/>
              </a:rPr>
              <a:t>madd</a:t>
            </a:r>
            <a:r>
              <a:rPr lang="en-US" altLang="zh-CN" sz="2800" kern="0" dirty="0">
                <a:solidFill>
                  <a:srgbClr val="000000"/>
                </a:solidFill>
                <a:latin typeface="NSimSun"/>
                <a:cs typeface="NSimSun"/>
              </a:rPr>
              <a:t>(</a:t>
            </a:r>
            <a:r>
              <a:rPr lang="en-US" altLang="zh-CN" sz="2800" kern="0" dirty="0">
                <a:solidFill>
                  <a:srgbClr val="808080"/>
                </a:solidFill>
                <a:latin typeface="NSimSun"/>
                <a:cs typeface="NSimSun"/>
              </a:rPr>
              <a:t>i</a:t>
            </a:r>
            <a:r>
              <a:rPr lang="en-US" altLang="zh-CN" sz="2800" kern="0" dirty="0">
                <a:solidFill>
                  <a:srgbClr val="000000"/>
                </a:solidFill>
                <a:latin typeface="NSimSun"/>
                <a:cs typeface="NSimSun"/>
              </a:rPr>
              <a:t>,</a:t>
            </a:r>
            <a:r>
              <a:rPr lang="en-US" altLang="zh-CN" sz="2800" kern="0" dirty="0">
                <a:solidFill>
                  <a:srgbClr val="808080"/>
                </a:solidFill>
                <a:latin typeface="NSimSun"/>
                <a:cs typeface="NSimSun"/>
              </a:rPr>
              <a:t>j</a:t>
            </a:r>
            <a:r>
              <a:rPr lang="en-US" altLang="zh-CN" sz="2800" kern="0" dirty="0">
                <a:solidFill>
                  <a:srgbClr val="000000"/>
                </a:solidFill>
                <a:latin typeface="NSimSun"/>
                <a:cs typeface="NSimSun"/>
              </a:rPr>
              <a:t>^0x8000);</a:t>
            </a:r>
            <a:endParaRPr lang="zh-CN" altLang="zh-CN" sz="3200" kern="100" dirty="0">
              <a:cs typeface="Times New Roman"/>
            </a:endParaRPr>
          </a:p>
          <a:p>
            <a:pPr algn="just">
              <a:spcAft>
                <a:spcPts val="0"/>
              </a:spcAft>
            </a:pPr>
            <a:r>
              <a:rPr lang="en-US" altLang="zh-CN" sz="2800" kern="0" dirty="0" smtClean="0">
                <a:solidFill>
                  <a:srgbClr val="000000"/>
                </a:solidFill>
                <a:latin typeface="NSimSun"/>
                <a:cs typeface="NSimSun"/>
              </a:rPr>
              <a:t>   }</a:t>
            </a:r>
            <a:endParaRPr lang="zh-CN" altLang="zh-CN" sz="3200" kern="100" dirty="0">
              <a:cs typeface="Times New Roman"/>
            </a:endParaRPr>
          </a:p>
          <a:p>
            <a:pPr>
              <a:lnSpc>
                <a:spcPct val="150000"/>
              </a:lnSpc>
            </a:pPr>
            <a:endParaRPr lang="zh-CN" altLang="zh-CN" sz="2800" kern="100" dirty="0">
              <a:cs typeface="Times New Roman"/>
            </a:endParaRPr>
          </a:p>
        </p:txBody>
      </p:sp>
    </p:spTree>
    <p:extLst>
      <p:ext uri="{BB962C8B-B14F-4D97-AF65-F5344CB8AC3E}">
        <p14:creationId xmlns:p14="http://schemas.microsoft.com/office/powerpoint/2010/main" val="78047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75148"/>
            <a:ext cx="8903267" cy="590931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、乘法运算</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原</a:t>
            </a:r>
            <a:r>
              <a:rPr lang="zh-CN" altLang="zh-CN" sz="2800" kern="100" dirty="0">
                <a:cs typeface="宋体"/>
              </a:rPr>
              <a:t>码的乘法的运算的核心在于绝对值的乘法，我们设两个乘数分别为</a:t>
            </a:r>
            <a:r>
              <a:rPr lang="en-US" altLang="zh-CN" sz="2800" kern="100" dirty="0" err="1">
                <a:cs typeface="宋体"/>
              </a:rPr>
              <a:t>x,y</a:t>
            </a:r>
            <a:r>
              <a:rPr lang="zh-CN" altLang="zh-CN" sz="2800" kern="100" dirty="0">
                <a:cs typeface="宋体"/>
              </a:rPr>
              <a:t>，得到的结果为</a:t>
            </a:r>
            <a:r>
              <a:rPr lang="en-US" altLang="zh-CN" sz="2800" kern="100" dirty="0">
                <a:cs typeface="宋体"/>
              </a:rPr>
              <a:t>z</a:t>
            </a:r>
            <a:r>
              <a:rPr lang="zh-CN" altLang="zh-CN" sz="2800" kern="100" dirty="0" smtClean="0">
                <a:cs typeface="宋体"/>
              </a:rPr>
              <a:t>。</a:t>
            </a:r>
            <a:endParaRPr lang="en-US" altLang="zh-CN" sz="2800" kern="100" dirty="0" smtClean="0">
              <a:cs typeface="宋体"/>
            </a:endParaRPr>
          </a:p>
          <a:p>
            <a:pPr>
              <a:lnSpc>
                <a:spcPct val="150000"/>
              </a:lnSpc>
            </a:pPr>
            <a:r>
              <a:rPr lang="en-US" altLang="zh-CN" sz="2800" kern="100" dirty="0" smtClean="0">
                <a:latin typeface="宋体"/>
                <a:cs typeface="宋体"/>
              </a:rPr>
              <a:t>  </a:t>
            </a:r>
            <a:r>
              <a:rPr lang="zh-CN" altLang="zh-CN" sz="2800" kern="100" dirty="0">
                <a:cs typeface="宋体"/>
              </a:rPr>
              <a:t>（</a:t>
            </a:r>
            <a:r>
              <a:rPr lang="en-US" altLang="zh-CN" sz="2800" kern="100" dirty="0">
                <a:cs typeface="宋体"/>
              </a:rPr>
              <a:t>1</a:t>
            </a:r>
            <a:r>
              <a:rPr lang="zh-CN" altLang="zh-CN" sz="2800" kern="100" dirty="0">
                <a:cs typeface="宋体"/>
              </a:rPr>
              <a:t>）取绝对值：</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如果</a:t>
            </a:r>
            <a:r>
              <a:rPr lang="en-US" altLang="zh-CN" sz="2800" kern="100" dirty="0" err="1">
                <a:cs typeface="宋体"/>
              </a:rPr>
              <a:t>x,y</a:t>
            </a:r>
            <a:r>
              <a:rPr lang="zh-CN" altLang="zh-CN" sz="2800" kern="100" dirty="0">
                <a:cs typeface="宋体"/>
              </a:rPr>
              <a:t>可以通过“与”上</a:t>
            </a:r>
            <a:r>
              <a:rPr lang="en-US" altLang="zh-CN" sz="2800" kern="100" dirty="0">
                <a:cs typeface="宋体"/>
              </a:rPr>
              <a:t>7FFF</a:t>
            </a:r>
            <a:r>
              <a:rPr lang="zh-CN" altLang="zh-CN" sz="2800" kern="100" dirty="0">
                <a:cs typeface="宋体"/>
              </a:rPr>
              <a:t>的操作得到绝对值（这里认为原码是</a:t>
            </a:r>
            <a:r>
              <a:rPr lang="en-US" altLang="zh-CN" sz="2800" kern="100" dirty="0">
                <a:cs typeface="宋体"/>
              </a:rPr>
              <a:t>16</a:t>
            </a:r>
            <a:r>
              <a:rPr lang="zh-CN" altLang="zh-CN" sz="2800" kern="100" dirty="0">
                <a:cs typeface="宋体"/>
              </a:rPr>
              <a:t>位码）。并且通过</a:t>
            </a:r>
            <a:r>
              <a:rPr lang="en-US" altLang="zh-CN" sz="2800" kern="100" dirty="0" err="1">
                <a:cs typeface="宋体"/>
              </a:rPr>
              <a:t>x,y</a:t>
            </a:r>
            <a:r>
              <a:rPr lang="zh-CN" altLang="zh-CN" sz="2800" kern="100" dirty="0">
                <a:cs typeface="宋体"/>
              </a:rPr>
              <a:t>正负来判断</a:t>
            </a:r>
            <a:r>
              <a:rPr lang="en-US" altLang="zh-CN" sz="2800" kern="100" dirty="0">
                <a:cs typeface="宋体"/>
              </a:rPr>
              <a:t>z</a:t>
            </a:r>
            <a:r>
              <a:rPr lang="zh-CN" altLang="zh-CN" sz="2800" kern="100" dirty="0">
                <a:cs typeface="宋体"/>
              </a:rPr>
              <a:t>的正负，通过</a:t>
            </a:r>
            <a:r>
              <a:rPr lang="en-US" altLang="zh-CN" sz="2800" kern="100" dirty="0">
                <a:cs typeface="宋体"/>
              </a:rPr>
              <a:t>flag</a:t>
            </a:r>
            <a:r>
              <a:rPr lang="zh-CN" altLang="zh-CN" sz="2800" kern="100" dirty="0">
                <a:cs typeface="宋体"/>
              </a:rPr>
              <a:t>记录</a:t>
            </a:r>
            <a:r>
              <a:rPr lang="en-US" altLang="zh-CN" sz="2800" kern="100" dirty="0">
                <a:cs typeface="宋体"/>
              </a:rPr>
              <a:t>z</a:t>
            </a:r>
            <a:r>
              <a:rPr lang="zh-CN" altLang="zh-CN" sz="2800" kern="100" dirty="0">
                <a:cs typeface="宋体"/>
              </a:rPr>
              <a:t>的正负。</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2</a:t>
            </a:r>
            <a:r>
              <a:rPr lang="zh-CN" altLang="zh-CN" sz="2800" kern="100" dirty="0">
                <a:cs typeface="宋体"/>
              </a:rPr>
              <a:t>）绝对值的乘法操作</a:t>
            </a:r>
            <a:endParaRPr lang="zh-CN" altLang="zh-CN" sz="2000" kern="100" dirty="0">
              <a:cs typeface="Times New Roman"/>
            </a:endParaRPr>
          </a:p>
          <a:p>
            <a:r>
              <a:rPr lang="en-US" altLang="zh-CN" sz="2800" kern="100" dirty="0">
                <a:latin typeface="宋体"/>
                <a:cs typeface="宋体"/>
              </a:rPr>
              <a:t>      </a:t>
            </a:r>
            <a:r>
              <a:rPr lang="zh-CN" altLang="zh-CN" sz="2800" kern="100" dirty="0">
                <a:cs typeface="宋体"/>
              </a:rPr>
              <a:t>绝对值的乘法操作是通过移位和加法两种操作共同完成的。</a:t>
            </a:r>
            <a:endParaRPr lang="zh-CN" altLang="zh-CN" sz="2800" kern="100" dirty="0">
              <a:cs typeface="Times New Roman"/>
            </a:endParaRPr>
          </a:p>
        </p:txBody>
      </p:sp>
    </p:spTree>
    <p:extLst>
      <p:ext uri="{BB962C8B-B14F-4D97-AF65-F5344CB8AC3E}">
        <p14:creationId xmlns:p14="http://schemas.microsoft.com/office/powerpoint/2010/main" val="20414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62667"/>
            <a:ext cx="8903267" cy="6340197"/>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、乘法</a:t>
            </a:r>
            <a:r>
              <a:rPr lang="zh-CN" altLang="en-US" sz="2800" dirty="0" smtClean="0">
                <a:latin typeface="微软雅黑" panose="020B0503020204020204" pitchFamily="34" charset="-122"/>
                <a:ea typeface="微软雅黑" panose="020B0503020204020204" pitchFamily="34" charset="-122"/>
              </a:rPr>
              <a:t>运算</a:t>
            </a:r>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en-US" altLang="zh-CN" sz="2800" kern="100" dirty="0">
                <a:latin typeface="宋体"/>
                <a:cs typeface="宋体"/>
              </a:rPr>
              <a:t> </a:t>
            </a:r>
            <a:r>
              <a:rPr lang="zh-CN" altLang="zh-CN" sz="2800" kern="100" dirty="0">
                <a:cs typeface="宋体"/>
              </a:rPr>
              <a:t>这些步骤都是可以通过循环实现的</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3</a:t>
            </a:r>
            <a:r>
              <a:rPr lang="zh-CN" altLang="zh-CN" sz="2800" kern="100" dirty="0">
                <a:cs typeface="宋体"/>
              </a:rPr>
              <a:t>）得到最终结果</a:t>
            </a:r>
            <a:r>
              <a:rPr lang="en-US" altLang="zh-CN" sz="2800" kern="100" dirty="0">
                <a:cs typeface="宋体"/>
              </a:rPr>
              <a:t>Z</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通过第一步对符号的判断得到</a:t>
            </a:r>
            <a:r>
              <a:rPr lang="en-US" altLang="zh-CN" sz="2800" kern="100" dirty="0">
                <a:cs typeface="宋体"/>
              </a:rPr>
              <a:t>Z</a:t>
            </a:r>
            <a:r>
              <a:rPr lang="zh-CN" altLang="zh-CN" sz="2800" kern="100" dirty="0">
                <a:cs typeface="宋体"/>
              </a:rPr>
              <a:t>的最终结果，可以通过之前提到的码转数将</a:t>
            </a:r>
            <a:r>
              <a:rPr lang="en-US" altLang="zh-CN" sz="2800" kern="100" dirty="0">
                <a:cs typeface="宋体"/>
              </a:rPr>
              <a:t>Z</a:t>
            </a:r>
            <a:r>
              <a:rPr lang="zh-CN" altLang="zh-CN" sz="2800" kern="100" dirty="0">
                <a:cs typeface="宋体"/>
              </a:rPr>
              <a:t>转化为</a:t>
            </a:r>
            <a:r>
              <a:rPr lang="en-US" altLang="zh-CN" sz="2800" kern="100" dirty="0">
                <a:cs typeface="宋体"/>
              </a:rPr>
              <a:t>z</a:t>
            </a:r>
            <a:r>
              <a:rPr lang="zh-CN" altLang="zh-CN" sz="2800" kern="100" dirty="0">
                <a:cs typeface="宋体"/>
              </a:rPr>
              <a:t>进行输出。</a:t>
            </a:r>
            <a:r>
              <a:rPr lang="en-US" altLang="zh-CN" sz="2800" kern="100" dirty="0" smtClean="0">
                <a:cs typeface="宋体"/>
              </a:rPr>
              <a:t>        </a:t>
            </a:r>
          </a:p>
          <a:p>
            <a:pPr>
              <a:lnSpc>
                <a:spcPct val="150000"/>
              </a:lnSpc>
            </a:pPr>
            <a:endParaRPr lang="zh-CN" altLang="zh-CN" sz="2800" kern="100" dirty="0">
              <a:cs typeface="Times New Roman"/>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545" y="1636150"/>
            <a:ext cx="8183828" cy="21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4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77918" y="1189743"/>
            <a:ext cx="5069306" cy="5509200"/>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5</a:t>
            </a:r>
            <a:r>
              <a:rPr lang="zh-CN" altLang="en-US" sz="2800" dirty="0" smtClean="0">
                <a:solidFill>
                  <a:prstClr val="black"/>
                </a:solidFill>
                <a:latin typeface="微软雅黑" panose="020B0503020204020204" pitchFamily="34" charset="-122"/>
                <a:ea typeface="微软雅黑" panose="020B0503020204020204" pitchFamily="34" charset="-122"/>
              </a:rPr>
              <a:t>、乘法运算</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mmul</a:t>
            </a:r>
            <a:r>
              <a:rPr lang="en-US" altLang="zh-CN" kern="0" dirty="0">
                <a:solidFill>
                  <a:srgbClr val="000000"/>
                </a:solidFill>
                <a:latin typeface="NSimSun"/>
                <a:cs typeface="NSimSun"/>
              </a:rPr>
              <a:t>(</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err="1">
                <a:solidFill>
                  <a:srgbClr val="000000"/>
                </a:solidFill>
                <a:latin typeface="NSimSun"/>
                <a:cs typeface="NSimSun"/>
              </a:rPr>
              <a:t>,</a:t>
            </a:r>
            <a:r>
              <a:rPr lang="en-US" altLang="zh-CN" kern="0" dirty="0" err="1">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k,flagi,flagj,I,J,s</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s=0;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a:solidFill>
                  <a:srgbClr val="808080"/>
                </a:solidFill>
                <a:latin typeface="NSimSun"/>
                <a:cs typeface="NSimSun"/>
              </a:rPr>
              <a:t>j</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I=</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J=</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for</a:t>
            </a:r>
            <a:r>
              <a:rPr lang="en-US" altLang="zh-CN" kern="0" dirty="0">
                <a:solidFill>
                  <a:srgbClr val="000000"/>
                </a:solidFill>
                <a:latin typeface="NSimSun"/>
                <a:cs typeface="NSimSun"/>
              </a:rPr>
              <a:t>(k=0;k&lt;16;k++){</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((J&gt;&gt;(15-k))==1)</a:t>
            </a:r>
            <a:endParaRPr lang="zh-CN" altLang="zh-CN" sz="2000" kern="100" dirty="0">
              <a:cs typeface="Times New Roman"/>
            </a:endParaRPr>
          </a:p>
          <a:p>
            <a:r>
              <a:rPr lang="en-US" altLang="zh-CN" kern="0" dirty="0">
                <a:solidFill>
                  <a:srgbClr val="000000"/>
                </a:solidFill>
                <a:latin typeface="NSimSun"/>
                <a:cs typeface="NSimSun"/>
              </a:rPr>
              <a:t>            s=(s&lt;&lt;1)+I;</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cs typeface="Times New Roman"/>
            </a:endParaRPr>
          </a:p>
          <a:p>
            <a:r>
              <a:rPr lang="en-US" altLang="zh-CN" kern="0" dirty="0">
                <a:solidFill>
                  <a:srgbClr val="000000"/>
                </a:solidFill>
                <a:latin typeface="NSimSun"/>
                <a:cs typeface="NSimSun"/>
              </a:rPr>
              <a:t>            s=s&lt;&lt;1;</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endParaRPr lang="en-US" altLang="zh-CN" dirty="0" smtClean="0">
              <a:latin typeface="微软雅黑" panose="020B0503020204020204" pitchFamily="34" charset="-122"/>
              <a:ea typeface="微软雅黑" panose="020B0503020204020204" pitchFamily="34" charset="-122"/>
            </a:endParaRPr>
          </a:p>
        </p:txBody>
      </p:sp>
      <p:sp>
        <p:nvSpPr>
          <p:cNvPr id="2" name="TextBox 1"/>
          <p:cNvSpPr txBox="1"/>
          <p:nvPr/>
        </p:nvSpPr>
        <p:spPr>
          <a:xfrm>
            <a:off x="5841935" y="1511355"/>
            <a:ext cx="6399434" cy="2031325"/>
          </a:xfrm>
          <a:prstGeom prst="rect">
            <a:avLst/>
          </a:prstGeom>
          <a:noFill/>
        </p:spPr>
        <p:txBody>
          <a:bodyPr wrap="square" rtlCol="0">
            <a:spAutoFit/>
          </a:bodyPr>
          <a:lstStyle/>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(s&amp;0x8000==1)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0x8000;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s|0x8000;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a:t>
            </a:r>
            <a:endParaRPr lang="zh-CN" altLang="zh-CN" sz="2000" kern="100" dirty="0">
              <a:solidFill>
                <a:prstClr val="black"/>
              </a:solidFill>
              <a:cs typeface="Times New Roman"/>
            </a:endParaRPr>
          </a:p>
          <a:p>
            <a:pPr lvl="0" algn="just"/>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78173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75148"/>
            <a:ext cx="8903267" cy="1815882"/>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、除法</a:t>
            </a:r>
            <a:r>
              <a:rPr lang="zh-CN" altLang="en-US" sz="2800" dirty="0">
                <a:latin typeface="微软雅黑" panose="020B0503020204020204" pitchFamily="34" charset="-122"/>
                <a:ea typeface="微软雅黑" panose="020B0503020204020204" pitchFamily="34" charset="-122"/>
              </a:rPr>
              <a:t>运算以及取余</a:t>
            </a:r>
            <a:r>
              <a:rPr lang="zh-CN" altLang="en-US" sz="2800" dirty="0" smtClean="0">
                <a:latin typeface="微软雅黑" panose="020B0503020204020204" pitchFamily="34" charset="-122"/>
                <a:ea typeface="微软雅黑" panose="020B0503020204020204" pitchFamily="34" charset="-122"/>
              </a:rPr>
              <a:t>操作</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t>        </a:t>
            </a:r>
            <a:r>
              <a:rPr lang="zh-CN" altLang="zh-CN" sz="2800" dirty="0" smtClean="0"/>
              <a:t>设</a:t>
            </a:r>
            <a:r>
              <a:rPr lang="zh-CN" altLang="zh-CN" sz="2800" dirty="0"/>
              <a:t>被除数与除数分别为</a:t>
            </a:r>
            <a:r>
              <a:rPr lang="en-US" altLang="zh-CN" sz="2800" dirty="0" err="1"/>
              <a:t>x,y</a:t>
            </a:r>
            <a:r>
              <a:rPr lang="zh-CN" altLang="zh-CN" sz="2800" dirty="0"/>
              <a:t>，得到的商为</a:t>
            </a:r>
            <a:r>
              <a:rPr lang="en-US" altLang="zh-CN" sz="2800" dirty="0"/>
              <a:t>z</a:t>
            </a:r>
            <a:r>
              <a:rPr lang="zh-CN" altLang="zh-CN" sz="2800" dirty="0"/>
              <a:t>，余数为</a:t>
            </a:r>
            <a:r>
              <a:rPr lang="en-US" altLang="zh-CN" sz="2800" dirty="0"/>
              <a:t>w</a:t>
            </a:r>
            <a:r>
              <a:rPr lang="zh-CN" altLang="zh-CN" sz="2800" dirty="0" smtClean="0"/>
              <a:t>。</a:t>
            </a:r>
            <a:endParaRPr lang="en-US" altLang="zh-CN" sz="2800" dirty="0" smtClean="0"/>
          </a:p>
          <a:p>
            <a:pPr>
              <a:lnSpc>
                <a:spcPct val="150000"/>
              </a:lnSpc>
            </a:pPr>
            <a:endParaRPr lang="zh-CN" altLang="zh-CN" sz="2800" kern="100" dirty="0">
              <a:cs typeface="Times New Roman"/>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31" y="2214929"/>
            <a:ext cx="5333898" cy="3359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934" y="2214930"/>
            <a:ext cx="5992511" cy="3359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33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5157283" y="2875002"/>
            <a:ext cx="1877437"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说明</a:t>
            </a:r>
          </a:p>
        </p:txBody>
      </p:sp>
    </p:spTree>
    <p:extLst>
      <p:ext uri="{BB962C8B-B14F-4D97-AF65-F5344CB8AC3E}">
        <p14:creationId xmlns:p14="http://schemas.microsoft.com/office/powerpoint/2010/main" val="20082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75148"/>
            <a:ext cx="8903267" cy="5693866"/>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除法运算以及取余</a:t>
            </a:r>
            <a:r>
              <a:rPr lang="zh-CN" altLang="en-US" sz="2800" dirty="0" smtClean="0">
                <a:latin typeface="微软雅黑" panose="020B0503020204020204" pitchFamily="34" charset="-122"/>
                <a:ea typeface="微软雅黑" panose="020B0503020204020204" pitchFamily="34" charset="-122"/>
              </a:rPr>
              <a:t>操作</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故</a:t>
            </a:r>
            <a:r>
              <a:rPr lang="zh-CN" altLang="zh-CN" sz="2800" kern="100" dirty="0">
                <a:cs typeface="宋体"/>
              </a:rPr>
              <a:t>原码的除的运算的核心在于绝对值的除法，则原码除法计算大体分三步。</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1</a:t>
            </a:r>
            <a:r>
              <a:rPr lang="zh-CN" altLang="zh-CN" sz="2800" kern="100" dirty="0">
                <a:cs typeface="宋体"/>
              </a:rPr>
              <a:t>）取绝对值：</a:t>
            </a:r>
            <a:endParaRPr lang="zh-CN" altLang="zh-CN" sz="2000" kern="100" dirty="0">
              <a:cs typeface="Times New Roman"/>
            </a:endParaRPr>
          </a:p>
          <a:p>
            <a:pPr>
              <a:lnSpc>
                <a:spcPct val="150000"/>
              </a:lnSpc>
            </a:pPr>
            <a:r>
              <a:rPr lang="en-US" altLang="zh-CN" sz="2800" kern="100" dirty="0" smtClean="0">
                <a:cs typeface="宋体"/>
              </a:rPr>
              <a:t>         </a:t>
            </a:r>
            <a:r>
              <a:rPr lang="zh-CN" altLang="zh-CN" sz="2800" kern="100" dirty="0" smtClean="0">
                <a:cs typeface="宋体"/>
              </a:rPr>
              <a:t>如果</a:t>
            </a:r>
            <a:r>
              <a:rPr lang="en-US" altLang="zh-CN" sz="2800" kern="100" dirty="0" err="1">
                <a:cs typeface="宋体"/>
              </a:rPr>
              <a:t>x,y</a:t>
            </a:r>
            <a:r>
              <a:rPr lang="zh-CN" altLang="zh-CN" sz="2800" kern="100" dirty="0">
                <a:cs typeface="宋体"/>
              </a:rPr>
              <a:t>可以通过“与”上</a:t>
            </a:r>
            <a:r>
              <a:rPr lang="en-US" altLang="zh-CN" sz="2800" kern="100" dirty="0">
                <a:cs typeface="宋体"/>
              </a:rPr>
              <a:t>7FFF</a:t>
            </a:r>
            <a:r>
              <a:rPr lang="zh-CN" altLang="zh-CN" sz="2800" kern="100" dirty="0">
                <a:cs typeface="宋体"/>
              </a:rPr>
              <a:t>的操作得到绝对值（这里认为原码是</a:t>
            </a:r>
            <a:r>
              <a:rPr lang="en-US" altLang="zh-CN" sz="2800" kern="100" dirty="0">
                <a:cs typeface="宋体"/>
              </a:rPr>
              <a:t>16</a:t>
            </a:r>
            <a:r>
              <a:rPr lang="zh-CN" altLang="zh-CN" sz="2800" kern="100" dirty="0">
                <a:cs typeface="宋体"/>
              </a:rPr>
              <a:t>位码），记</a:t>
            </a:r>
            <a:r>
              <a:rPr lang="en-US" altLang="zh-CN" sz="2800" kern="100" dirty="0" err="1">
                <a:cs typeface="宋体"/>
              </a:rPr>
              <a:t>x,y,z,w</a:t>
            </a:r>
            <a:r>
              <a:rPr lang="zh-CN" altLang="zh-CN" sz="2800" kern="100" dirty="0">
                <a:cs typeface="宋体"/>
              </a:rPr>
              <a:t>的绝对值的原码分别为</a:t>
            </a:r>
            <a:r>
              <a:rPr lang="en-US" altLang="zh-CN" sz="2800" kern="100" dirty="0">
                <a:cs typeface="宋体"/>
              </a:rPr>
              <a:t>X,Y,Z,W</a:t>
            </a:r>
            <a:r>
              <a:rPr lang="zh-CN" altLang="zh-CN" sz="2800" kern="100" dirty="0">
                <a:cs typeface="宋体"/>
              </a:rPr>
              <a:t>，由于都是正数所以数与码相等。并且通过</a:t>
            </a:r>
            <a:r>
              <a:rPr lang="en-US" altLang="zh-CN" sz="2800" kern="100" dirty="0" err="1">
                <a:cs typeface="宋体"/>
              </a:rPr>
              <a:t>x,y</a:t>
            </a:r>
            <a:r>
              <a:rPr lang="zh-CN" altLang="zh-CN" sz="2800" kern="100" dirty="0">
                <a:cs typeface="宋体"/>
              </a:rPr>
              <a:t>正负来判断</a:t>
            </a:r>
            <a:r>
              <a:rPr lang="en-US" altLang="zh-CN" sz="2800" kern="100" dirty="0">
                <a:cs typeface="宋体"/>
              </a:rPr>
              <a:t>z</a:t>
            </a:r>
            <a:r>
              <a:rPr lang="zh-CN" altLang="zh-CN" sz="2800" kern="100" dirty="0">
                <a:cs typeface="宋体"/>
              </a:rPr>
              <a:t>的正负以及</a:t>
            </a:r>
            <a:r>
              <a:rPr lang="en-US" altLang="zh-CN" sz="2800" kern="100" dirty="0">
                <a:cs typeface="宋体"/>
              </a:rPr>
              <a:t>w</a:t>
            </a:r>
            <a:r>
              <a:rPr lang="zh-CN" altLang="zh-CN" sz="2800" kern="100" dirty="0">
                <a:cs typeface="宋体"/>
              </a:rPr>
              <a:t>的正负。</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2</a:t>
            </a:r>
            <a:r>
              <a:rPr lang="zh-CN" altLang="zh-CN" sz="2800" kern="100" dirty="0">
                <a:cs typeface="宋体"/>
              </a:rPr>
              <a:t>）绝对值的除法</a:t>
            </a:r>
            <a:r>
              <a:rPr lang="zh-CN" altLang="zh-CN" sz="2800" kern="100" dirty="0" smtClean="0">
                <a:cs typeface="宋体"/>
              </a:rPr>
              <a:t>操作</a:t>
            </a:r>
            <a:endParaRPr lang="zh-CN" altLang="zh-CN" sz="2000" kern="100" dirty="0">
              <a:cs typeface="Times New Roman"/>
            </a:endParaRPr>
          </a:p>
        </p:txBody>
      </p:sp>
    </p:spTree>
    <p:extLst>
      <p:ext uri="{BB962C8B-B14F-4D97-AF65-F5344CB8AC3E}">
        <p14:creationId xmlns:p14="http://schemas.microsoft.com/office/powerpoint/2010/main" val="309033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75148"/>
            <a:ext cx="8903267" cy="6340197"/>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除法运算以及取余</a:t>
            </a:r>
            <a:r>
              <a:rPr lang="zh-CN" altLang="en-US" sz="2800" dirty="0" smtClean="0">
                <a:latin typeface="微软雅黑" panose="020B0503020204020204" pitchFamily="34" charset="-122"/>
                <a:ea typeface="微软雅黑" panose="020B0503020204020204" pitchFamily="34" charset="-122"/>
              </a:rPr>
              <a:t>操作</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绝对值</a:t>
            </a:r>
            <a:r>
              <a:rPr lang="zh-CN" altLang="zh-CN" sz="2800" kern="100" dirty="0">
                <a:cs typeface="宋体"/>
              </a:rPr>
              <a:t>的除法操作是通过多次减法操作共同完成的。 根据余数与除法的定义，先比较</a:t>
            </a:r>
            <a:r>
              <a:rPr lang="en-US" altLang="zh-CN" sz="2800" kern="100" dirty="0">
                <a:cs typeface="宋体"/>
              </a:rPr>
              <a:t>X</a:t>
            </a:r>
            <a:r>
              <a:rPr lang="zh-CN" altLang="zh-CN" sz="2800" kern="100" dirty="0">
                <a:cs typeface="宋体"/>
              </a:rPr>
              <a:t>与</a:t>
            </a:r>
            <a:r>
              <a:rPr lang="en-US" altLang="zh-CN" sz="2800" kern="100" dirty="0">
                <a:cs typeface="宋体"/>
              </a:rPr>
              <a:t>Y</a:t>
            </a:r>
            <a:r>
              <a:rPr lang="zh-CN" altLang="zh-CN" sz="2800" kern="100" dirty="0">
                <a:cs typeface="宋体"/>
              </a:rPr>
              <a:t>的大小，若</a:t>
            </a:r>
            <a:r>
              <a:rPr lang="en-US" altLang="zh-CN" sz="2800" kern="100" dirty="0">
                <a:cs typeface="宋体"/>
              </a:rPr>
              <a:t>X&lt;Y</a:t>
            </a:r>
            <a:r>
              <a:rPr lang="zh-CN" altLang="zh-CN" sz="2800" kern="100" dirty="0">
                <a:cs typeface="宋体"/>
              </a:rPr>
              <a:t>，则运算结束，</a:t>
            </a:r>
            <a:r>
              <a:rPr lang="en-US" altLang="zh-CN" sz="2800" kern="100" dirty="0">
                <a:cs typeface="宋体"/>
              </a:rPr>
              <a:t>Z</a:t>
            </a:r>
            <a:r>
              <a:rPr lang="zh-CN" altLang="zh-CN" sz="2800" kern="100" dirty="0">
                <a:cs typeface="宋体"/>
              </a:rPr>
              <a:t>为</a:t>
            </a:r>
            <a:r>
              <a:rPr lang="en-US" altLang="zh-CN" sz="2800" kern="100" dirty="0">
                <a:cs typeface="宋体"/>
              </a:rPr>
              <a:t>0</a:t>
            </a:r>
            <a:r>
              <a:rPr lang="zh-CN" altLang="zh-CN" sz="2800" kern="100" dirty="0">
                <a:cs typeface="宋体"/>
              </a:rPr>
              <a:t>，</a:t>
            </a:r>
            <a:r>
              <a:rPr lang="en-US" altLang="zh-CN" sz="2800" kern="100" dirty="0">
                <a:cs typeface="宋体"/>
              </a:rPr>
              <a:t>W=X</a:t>
            </a:r>
            <a:r>
              <a:rPr lang="zh-CN" altLang="zh-CN" sz="2800" kern="100" dirty="0">
                <a:cs typeface="宋体"/>
              </a:rPr>
              <a:t>。若不是我们可以用</a:t>
            </a:r>
            <a:r>
              <a:rPr lang="en-US" altLang="zh-CN" sz="2800" kern="100" dirty="0">
                <a:cs typeface="宋体"/>
              </a:rPr>
              <a:t>X</a:t>
            </a:r>
            <a:r>
              <a:rPr lang="zh-CN" altLang="zh-CN" sz="2800" kern="100" dirty="0">
                <a:cs typeface="宋体"/>
              </a:rPr>
              <a:t>减去</a:t>
            </a:r>
            <a:r>
              <a:rPr lang="en-US" altLang="zh-CN" sz="2800" kern="100" dirty="0">
                <a:cs typeface="宋体"/>
              </a:rPr>
              <a:t>Y</a:t>
            </a:r>
            <a:r>
              <a:rPr lang="zh-CN" altLang="zh-CN" sz="2800" kern="100" dirty="0">
                <a:cs typeface="宋体"/>
              </a:rPr>
              <a:t>，若得到的结果的绝对值小于</a:t>
            </a:r>
            <a:r>
              <a:rPr lang="en-US" altLang="zh-CN" sz="2800" kern="100" dirty="0">
                <a:cs typeface="宋体"/>
              </a:rPr>
              <a:t>Y</a:t>
            </a:r>
            <a:r>
              <a:rPr lang="zh-CN" altLang="zh-CN" sz="2800" kern="100" dirty="0">
                <a:cs typeface="宋体"/>
              </a:rPr>
              <a:t>则除法运算结束，若比</a:t>
            </a:r>
            <a:r>
              <a:rPr lang="en-US" altLang="zh-CN" sz="2800" kern="100" dirty="0">
                <a:cs typeface="宋体"/>
              </a:rPr>
              <a:t>Y</a:t>
            </a:r>
            <a:r>
              <a:rPr lang="zh-CN" altLang="zh-CN" sz="2800" kern="100" dirty="0">
                <a:cs typeface="宋体"/>
              </a:rPr>
              <a:t>大，则用该结果减去</a:t>
            </a:r>
            <a:r>
              <a:rPr lang="en-US" altLang="zh-CN" sz="2800" kern="100" dirty="0">
                <a:cs typeface="宋体"/>
              </a:rPr>
              <a:t>Y</a:t>
            </a:r>
            <a:r>
              <a:rPr lang="zh-CN" altLang="zh-CN" sz="2800" kern="100" dirty="0">
                <a:cs typeface="宋体"/>
              </a:rPr>
              <a:t>，如此循环直到得到的结果的绝对值小于</a:t>
            </a:r>
            <a:r>
              <a:rPr lang="en-US" altLang="zh-CN" sz="2800" kern="100" dirty="0">
                <a:cs typeface="宋体"/>
              </a:rPr>
              <a:t>Y</a:t>
            </a:r>
            <a:r>
              <a:rPr lang="zh-CN" altLang="zh-CN" sz="2800" kern="100" dirty="0">
                <a:cs typeface="宋体"/>
              </a:rPr>
              <a:t>。做减法的次数即为</a:t>
            </a:r>
            <a:r>
              <a:rPr lang="en-US" altLang="zh-CN" sz="2800" kern="100" dirty="0">
                <a:cs typeface="宋体"/>
              </a:rPr>
              <a:t>Z</a:t>
            </a:r>
            <a:r>
              <a:rPr lang="zh-CN" altLang="zh-CN" sz="2800" kern="100" dirty="0">
                <a:cs typeface="宋体"/>
              </a:rPr>
              <a:t>的值，而最终结果就是</a:t>
            </a:r>
            <a:r>
              <a:rPr lang="en-US" altLang="zh-CN" sz="2800" kern="100" dirty="0">
                <a:cs typeface="宋体"/>
              </a:rPr>
              <a:t>W</a:t>
            </a:r>
            <a:r>
              <a:rPr lang="zh-CN" altLang="zh-CN" sz="2800" kern="100" dirty="0">
                <a:cs typeface="宋体"/>
              </a:rPr>
              <a:t>。</a:t>
            </a:r>
            <a:endParaRPr lang="zh-CN" altLang="zh-CN" sz="2000" kern="100" dirty="0">
              <a:cs typeface="Times New Roman"/>
            </a:endParaRPr>
          </a:p>
          <a:p>
            <a:pPr>
              <a:lnSpc>
                <a:spcPct val="150000"/>
              </a:lnSpc>
            </a:pPr>
            <a:r>
              <a:rPr lang="en-US" altLang="zh-CN" sz="2800" kern="100" dirty="0">
                <a:latin typeface="宋体"/>
                <a:cs typeface="宋体"/>
              </a:rPr>
              <a:t> </a:t>
            </a:r>
            <a:r>
              <a:rPr lang="en-US" altLang="zh-CN" sz="2800" kern="100" dirty="0" smtClean="0">
                <a:latin typeface="宋体"/>
                <a:cs typeface="宋体"/>
              </a:rPr>
              <a:t> </a:t>
            </a:r>
            <a:r>
              <a:rPr lang="zh-CN" altLang="zh-CN" sz="2800" kern="100" dirty="0" smtClean="0">
                <a:cs typeface="宋体"/>
              </a:rPr>
              <a:t>（</a:t>
            </a:r>
            <a:r>
              <a:rPr lang="en-US" altLang="zh-CN" sz="2800" kern="100" dirty="0">
                <a:cs typeface="宋体"/>
              </a:rPr>
              <a:t>3</a:t>
            </a:r>
            <a:r>
              <a:rPr lang="zh-CN" altLang="zh-CN" sz="2800" kern="100" dirty="0">
                <a:cs typeface="宋体"/>
              </a:rPr>
              <a:t>）得到最终结果</a:t>
            </a:r>
            <a:r>
              <a:rPr lang="en-US" altLang="zh-CN" sz="2800" kern="100" dirty="0">
                <a:cs typeface="宋体"/>
              </a:rPr>
              <a:t>z</a:t>
            </a:r>
            <a:r>
              <a:rPr lang="zh-CN" altLang="zh-CN" sz="2800" kern="100" dirty="0">
                <a:cs typeface="宋体"/>
              </a:rPr>
              <a:t>，</a:t>
            </a:r>
            <a:r>
              <a:rPr lang="en-US" altLang="zh-CN" sz="2800" kern="100" dirty="0">
                <a:cs typeface="宋体"/>
              </a:rPr>
              <a:t>w</a:t>
            </a:r>
            <a:endParaRPr lang="zh-CN" altLang="zh-CN" sz="2000" kern="100" dirty="0">
              <a:cs typeface="Times New Roman"/>
            </a:endParaRPr>
          </a:p>
          <a:p>
            <a:pPr>
              <a:lnSpc>
                <a:spcPct val="150000"/>
              </a:lnSpc>
            </a:pPr>
            <a:r>
              <a:rPr lang="en-US" altLang="zh-CN" sz="2800" kern="100" dirty="0" smtClean="0">
                <a:cs typeface="宋体"/>
              </a:rPr>
              <a:t>         </a:t>
            </a:r>
            <a:r>
              <a:rPr lang="zh-CN" altLang="zh-CN" sz="2800" kern="100" dirty="0" smtClean="0">
                <a:cs typeface="宋体"/>
              </a:rPr>
              <a:t>通过</a:t>
            </a:r>
            <a:r>
              <a:rPr lang="zh-CN" altLang="zh-CN" sz="2800" kern="100" dirty="0">
                <a:cs typeface="宋体"/>
              </a:rPr>
              <a:t>第一步对符号的判断得到</a:t>
            </a:r>
            <a:r>
              <a:rPr lang="en-US" altLang="zh-CN" sz="2800" kern="100" dirty="0">
                <a:cs typeface="宋体"/>
              </a:rPr>
              <a:t>Z</a:t>
            </a:r>
            <a:r>
              <a:rPr lang="zh-CN" altLang="zh-CN" sz="2800" kern="100" dirty="0">
                <a:cs typeface="宋体"/>
              </a:rPr>
              <a:t>的最终结果，可以通过之前提到的码转数将</a:t>
            </a:r>
            <a:r>
              <a:rPr lang="en-US" altLang="zh-CN" sz="2800" kern="100" dirty="0">
                <a:cs typeface="宋体"/>
              </a:rPr>
              <a:t>Z</a:t>
            </a:r>
            <a:r>
              <a:rPr lang="zh-CN" altLang="zh-CN" sz="2800" kern="100" dirty="0">
                <a:cs typeface="宋体"/>
              </a:rPr>
              <a:t>转化为</a:t>
            </a:r>
            <a:r>
              <a:rPr lang="en-US" altLang="zh-CN" sz="2800" kern="100" dirty="0">
                <a:cs typeface="宋体"/>
              </a:rPr>
              <a:t>z</a:t>
            </a:r>
            <a:r>
              <a:rPr lang="zh-CN" altLang="zh-CN" sz="2800" kern="100" dirty="0">
                <a:cs typeface="宋体"/>
              </a:rPr>
              <a:t>进行输出。</a:t>
            </a:r>
            <a:endParaRPr lang="zh-CN" altLang="zh-CN" sz="2000" kern="100" dirty="0">
              <a:cs typeface="Times New Roman"/>
            </a:endParaRPr>
          </a:p>
        </p:txBody>
      </p:sp>
    </p:spTree>
    <p:extLst>
      <p:ext uri="{BB962C8B-B14F-4D97-AF65-F5344CB8AC3E}">
        <p14:creationId xmlns:p14="http://schemas.microsoft.com/office/powerpoint/2010/main" val="33137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51937" y="1120576"/>
            <a:ext cx="5069306" cy="5232202"/>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6</a:t>
            </a:r>
            <a:r>
              <a:rPr lang="zh-CN" altLang="en-US" sz="2800" dirty="0" smtClean="0">
                <a:solidFill>
                  <a:prstClr val="black"/>
                </a:solidFill>
                <a:latin typeface="微软雅黑" panose="020B0503020204020204" pitchFamily="34" charset="-122"/>
                <a:ea typeface="微软雅黑" panose="020B0503020204020204" pitchFamily="34" charset="-122"/>
              </a:rPr>
              <a:t>、除法运算</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word</a:t>
            </a:r>
            <a:r>
              <a:rPr lang="en-US" altLang="zh-CN" kern="0" dirty="0">
                <a:solidFill>
                  <a:srgbClr val="000000"/>
                </a:solidFill>
                <a:latin typeface="NSimSun"/>
                <a:cs typeface="NSimSun"/>
              </a:rPr>
              <a:t> mdiv(</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err="1">
                <a:solidFill>
                  <a:srgbClr val="000000"/>
                </a:solidFill>
                <a:latin typeface="NSimSun"/>
                <a:cs typeface="NSimSun"/>
              </a:rPr>
              <a:t>,</a:t>
            </a:r>
            <a:r>
              <a:rPr lang="en-US" altLang="zh-CN" kern="0" dirty="0" err="1">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count,flagi,flagj,I,J,t</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count=0;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&amp;0x8000==1)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&amp;0x8000==1)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I=</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J=</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t=I;</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while</a:t>
            </a:r>
            <a:r>
              <a:rPr lang="en-US" altLang="zh-CN" kern="0" dirty="0">
                <a:solidFill>
                  <a:srgbClr val="000000"/>
                </a:solidFill>
                <a:latin typeface="NSimSun"/>
                <a:cs typeface="NSimSun"/>
              </a:rPr>
              <a:t>(compare(</a:t>
            </a:r>
            <a:r>
              <a:rPr lang="en-US" altLang="zh-CN" kern="0" dirty="0" err="1">
                <a:solidFill>
                  <a:srgbClr val="000000"/>
                </a:solidFill>
                <a:latin typeface="NSimSun"/>
                <a:cs typeface="NSimSun"/>
              </a:rPr>
              <a:t>t,J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t=t-J;</a:t>
            </a:r>
            <a:endParaRPr lang="zh-CN" altLang="zh-CN" sz="2000" kern="100" dirty="0">
              <a:cs typeface="Times New Roman"/>
            </a:endParaRPr>
          </a:p>
          <a:p>
            <a:r>
              <a:rPr lang="en-US" altLang="zh-CN" kern="0" dirty="0">
                <a:solidFill>
                  <a:srgbClr val="000000"/>
                </a:solidFill>
                <a:latin typeface="NSimSun"/>
                <a:cs typeface="NSimSun"/>
              </a:rPr>
              <a:t>        count++;</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endParaRPr lang="en-US" altLang="zh-CN" dirty="0" smtClean="0">
              <a:latin typeface="微软雅黑" panose="020B0503020204020204" pitchFamily="34" charset="-122"/>
              <a:ea typeface="微软雅黑" panose="020B0503020204020204" pitchFamily="34" charset="-122"/>
            </a:endParaRPr>
          </a:p>
        </p:txBody>
      </p:sp>
      <p:sp>
        <p:nvSpPr>
          <p:cNvPr id="2" name="TextBox 1"/>
          <p:cNvSpPr txBox="1"/>
          <p:nvPr/>
        </p:nvSpPr>
        <p:spPr>
          <a:xfrm>
            <a:off x="5841935" y="1511355"/>
            <a:ext cx="6399434" cy="1477328"/>
          </a:xfrm>
          <a:prstGeom prst="rect">
            <a:avLst/>
          </a:prstGeom>
          <a:noFill/>
        </p:spPr>
        <p:txBody>
          <a:bodyPr wrap="square" rtlCol="0">
            <a:spAutoFit/>
          </a:bodyPr>
          <a:lstStyle/>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count;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count|0x8000;</a:t>
            </a:r>
            <a:endParaRPr lang="zh-CN" altLang="zh-CN" sz="2000" kern="100" dirty="0">
              <a:cs typeface="Times New Roman"/>
            </a:endParaRPr>
          </a:p>
          <a:p>
            <a:pPr algn="just">
              <a:spcAft>
                <a:spcPts val="0"/>
              </a:spcAft>
            </a:pPr>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2037574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77918" y="1146088"/>
            <a:ext cx="5069306" cy="5232202"/>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6</a:t>
            </a:r>
            <a:r>
              <a:rPr lang="zh-CN" altLang="en-US" sz="2800" dirty="0" smtClean="0">
                <a:solidFill>
                  <a:prstClr val="black"/>
                </a:solidFill>
                <a:latin typeface="微软雅黑" panose="020B0503020204020204" pitchFamily="34" charset="-122"/>
                <a:ea typeface="微软雅黑" panose="020B0503020204020204" pitchFamily="34" charset="-122"/>
              </a:rPr>
              <a:t>、取余运算</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mmod</a:t>
            </a:r>
            <a:r>
              <a:rPr lang="en-US" altLang="zh-CN" kern="0" dirty="0">
                <a:solidFill>
                  <a:srgbClr val="000000"/>
                </a:solidFill>
                <a:latin typeface="NSimSun"/>
                <a:cs typeface="NSimSun"/>
              </a:rPr>
              <a:t>(</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err="1">
                <a:solidFill>
                  <a:srgbClr val="000000"/>
                </a:solidFill>
                <a:latin typeface="NSimSun"/>
                <a:cs typeface="NSimSun"/>
              </a:rPr>
              <a:t>,</a:t>
            </a:r>
            <a:r>
              <a:rPr lang="en-US" altLang="zh-CN" kern="0" dirty="0" err="1">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count,flagi,flagj,I,J,t</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count=0;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a:solidFill>
                  <a:srgbClr val="808080"/>
                </a:solidFill>
                <a:latin typeface="NSimSun"/>
                <a:cs typeface="NSimSun"/>
              </a:rPr>
              <a:t>j</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I=</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J=</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t=I;</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while</a:t>
            </a:r>
            <a:r>
              <a:rPr lang="en-US" altLang="zh-CN" kern="0" dirty="0">
                <a:solidFill>
                  <a:srgbClr val="000000"/>
                </a:solidFill>
                <a:latin typeface="NSimSun"/>
                <a:cs typeface="NSimSun"/>
              </a:rPr>
              <a:t>(compare(</a:t>
            </a:r>
            <a:r>
              <a:rPr lang="en-US" altLang="zh-CN" kern="0" dirty="0" err="1">
                <a:solidFill>
                  <a:srgbClr val="000000"/>
                </a:solidFill>
                <a:latin typeface="NSimSun"/>
                <a:cs typeface="NSimSun"/>
              </a:rPr>
              <a:t>t,J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t=t-J;</a:t>
            </a:r>
            <a:endParaRPr lang="zh-CN" altLang="zh-CN" sz="2000" kern="100" dirty="0">
              <a:cs typeface="Times New Roman"/>
            </a:endParaRPr>
          </a:p>
          <a:p>
            <a:r>
              <a:rPr lang="en-US" altLang="zh-CN" kern="0" dirty="0">
                <a:solidFill>
                  <a:srgbClr val="000000"/>
                </a:solidFill>
                <a:latin typeface="NSimSun"/>
                <a:cs typeface="NSimSun"/>
              </a:rPr>
              <a:t>        count++;</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endParaRPr lang="en-US" altLang="zh-CN" dirty="0" smtClean="0">
              <a:latin typeface="微软雅黑" panose="020B0503020204020204" pitchFamily="34" charset="-122"/>
              <a:ea typeface="微软雅黑" panose="020B0503020204020204" pitchFamily="34" charset="-122"/>
            </a:endParaRPr>
          </a:p>
        </p:txBody>
      </p:sp>
      <p:sp>
        <p:nvSpPr>
          <p:cNvPr id="2" name="TextBox 1"/>
          <p:cNvSpPr txBox="1"/>
          <p:nvPr/>
        </p:nvSpPr>
        <p:spPr>
          <a:xfrm>
            <a:off x="5841935" y="1511355"/>
            <a:ext cx="6399434" cy="1477328"/>
          </a:xfrm>
          <a:prstGeom prst="rect">
            <a:avLst/>
          </a:prstGeom>
          <a:noFill/>
        </p:spPr>
        <p:txBody>
          <a:bodyPr wrap="square" rtlCol="0">
            <a:spAutoFit/>
          </a:bodyPr>
          <a:lstStyle/>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t|0x8000;</a:t>
            </a:r>
            <a:endParaRPr lang="zh-CN" altLang="zh-CN" sz="2000" kern="100" dirty="0">
              <a:solidFill>
                <a:prstClr val="black"/>
              </a:solidFill>
              <a:cs typeface="Times New Roman"/>
            </a:endParaRPr>
          </a:p>
          <a:p>
            <a:pPr lvl="0" algn="just"/>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3681543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75148"/>
            <a:ext cx="8903267" cy="5047536"/>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7</a:t>
            </a:r>
            <a:r>
              <a:rPr lang="zh-CN" altLang="en-US" sz="2800" dirty="0" smtClean="0">
                <a:latin typeface="微软雅黑" panose="020B0503020204020204" pitchFamily="34" charset="-122"/>
                <a:ea typeface="微软雅黑" panose="020B0503020204020204" pitchFamily="34" charset="-122"/>
              </a:rPr>
              <a:t>、溢出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在</a:t>
            </a:r>
            <a:r>
              <a:rPr lang="zh-CN" altLang="zh-CN" sz="2800" kern="100" dirty="0">
                <a:cs typeface="宋体"/>
              </a:rPr>
              <a:t>我们上述运算中有三种情况可能造成溢出，一是同号相加，二是异号相减，三是乘法运算。</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1</a:t>
            </a:r>
            <a:r>
              <a:rPr lang="zh-CN" altLang="zh-CN" sz="2800" kern="100" dirty="0">
                <a:cs typeface="宋体"/>
              </a:rPr>
              <a:t>）同号相加：</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判断是否溢出只需要通过判断得到的和是否与加数同号即可，若不同号（即最高位的数不同）即为溢出</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2</a:t>
            </a:r>
            <a:r>
              <a:rPr lang="zh-CN" altLang="zh-CN" sz="2800" kern="100" dirty="0">
                <a:cs typeface="宋体"/>
              </a:rPr>
              <a:t>）异号相减：</a:t>
            </a:r>
            <a:endParaRPr lang="zh-CN" altLang="zh-CN" sz="2000" kern="100" dirty="0">
              <a:cs typeface="Times New Roman"/>
            </a:endParaRPr>
          </a:p>
          <a:p>
            <a:pPr>
              <a:lnSpc>
                <a:spcPct val="150000"/>
              </a:lnSpc>
            </a:pPr>
            <a:r>
              <a:rPr lang="en-US" altLang="zh-CN" sz="2800" kern="100" dirty="0">
                <a:latin typeface="宋体"/>
                <a:cs typeface="宋体"/>
              </a:rPr>
              <a:t>     </a:t>
            </a:r>
            <a:endParaRPr lang="zh-CN" altLang="zh-CN" sz="2800" kern="100" dirty="0">
              <a:cs typeface="Times New Roman"/>
            </a:endParaRPr>
          </a:p>
        </p:txBody>
      </p:sp>
    </p:spTree>
    <p:extLst>
      <p:ext uri="{BB962C8B-B14F-4D97-AF65-F5344CB8AC3E}">
        <p14:creationId xmlns:p14="http://schemas.microsoft.com/office/powerpoint/2010/main" val="309033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775148"/>
            <a:ext cx="8903267" cy="4401205"/>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7</a:t>
            </a:r>
            <a:r>
              <a:rPr lang="zh-CN" altLang="en-US" sz="2800" dirty="0" smtClean="0">
                <a:latin typeface="微软雅黑" panose="020B0503020204020204" pitchFamily="34" charset="-122"/>
                <a:ea typeface="微软雅黑" panose="020B0503020204020204" pitchFamily="34" charset="-122"/>
              </a:rPr>
              <a:t>、溢出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zh-CN" sz="2800" kern="100" dirty="0">
                <a:solidFill>
                  <a:prstClr val="black"/>
                </a:solidFill>
                <a:cs typeface="宋体"/>
              </a:rPr>
              <a:t>减法是加法的逆运算，判断是否溢出只要通过判断得到的差是否与被减数同号即可，若不同号（即</a:t>
            </a:r>
            <a:r>
              <a:rPr lang="zh-CN" altLang="zh-CN" sz="2800" kern="100" dirty="0" smtClean="0">
                <a:solidFill>
                  <a:prstClr val="black"/>
                </a:solidFill>
                <a:cs typeface="宋体"/>
              </a:rPr>
              <a:t>最高位</a:t>
            </a:r>
            <a:r>
              <a:rPr lang="zh-CN" altLang="zh-CN" sz="2800" kern="100" dirty="0" smtClean="0">
                <a:cs typeface="宋体"/>
              </a:rPr>
              <a:t>的</a:t>
            </a:r>
            <a:r>
              <a:rPr lang="zh-CN" altLang="zh-CN" sz="2800" kern="100" dirty="0">
                <a:cs typeface="宋体"/>
              </a:rPr>
              <a:t>数不同）即为溢出。</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a:t>
            </a:r>
            <a:r>
              <a:rPr lang="en-US" altLang="zh-CN" sz="2800" kern="100" dirty="0">
                <a:cs typeface="宋体"/>
              </a:rPr>
              <a:t>3</a:t>
            </a:r>
            <a:r>
              <a:rPr lang="zh-CN" altLang="zh-CN" sz="2800" kern="100" dirty="0">
                <a:cs typeface="宋体"/>
              </a:rPr>
              <a:t>）乘法操作：</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在进行乘法操作时需在绝对值运算时即进行溢出判断。若两个绝对值的积为负数（即最高位为</a:t>
            </a:r>
            <a:r>
              <a:rPr lang="en-US" altLang="zh-CN" sz="2800" kern="100" dirty="0">
                <a:cs typeface="宋体"/>
              </a:rPr>
              <a:t>1</a:t>
            </a:r>
            <a:r>
              <a:rPr lang="zh-CN" altLang="zh-CN" sz="2800" kern="100" dirty="0">
                <a:cs typeface="宋体"/>
              </a:rPr>
              <a:t>）即为溢出</a:t>
            </a:r>
            <a:endParaRPr lang="zh-CN" altLang="zh-CN" sz="2800" kern="100" dirty="0">
              <a:cs typeface="Times New Roman"/>
            </a:endParaRPr>
          </a:p>
        </p:txBody>
      </p:sp>
    </p:spTree>
    <p:extLst>
      <p:ext uri="{BB962C8B-B14F-4D97-AF65-F5344CB8AC3E}">
        <p14:creationId xmlns:p14="http://schemas.microsoft.com/office/powerpoint/2010/main" val="9890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285882"/>
            <a:ext cx="8903267" cy="4401205"/>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8</a:t>
            </a:r>
            <a:r>
              <a:rPr lang="zh-CN" altLang="en-US" sz="2800" dirty="0" smtClean="0">
                <a:latin typeface="微软雅黑" panose="020B0503020204020204" pitchFamily="34" charset="-122"/>
                <a:ea typeface="微软雅黑" panose="020B0503020204020204" pitchFamily="34" charset="-122"/>
              </a:rPr>
              <a:t>、扩展</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a:cs typeface="宋体"/>
              </a:rPr>
              <a:t> </a:t>
            </a:r>
            <a:r>
              <a:rPr lang="en-US" altLang="zh-CN" sz="2800" kern="100" dirty="0" smtClean="0">
                <a:cs typeface="宋体"/>
              </a:rPr>
              <a:t> </a:t>
            </a:r>
            <a:r>
              <a:rPr lang="zh-CN" altLang="zh-CN" sz="2800" kern="100" dirty="0" smtClean="0">
                <a:cs typeface="宋体"/>
              </a:rPr>
              <a:t>（</a:t>
            </a:r>
            <a:r>
              <a:rPr lang="en-US" altLang="zh-CN" sz="2800" kern="100" dirty="0">
                <a:cs typeface="宋体"/>
              </a:rPr>
              <a:t>1</a:t>
            </a:r>
            <a:r>
              <a:rPr lang="zh-CN" altLang="zh-CN" sz="2800" kern="100" dirty="0">
                <a:cs typeface="宋体"/>
              </a:rPr>
              <a:t>）</a:t>
            </a:r>
            <a:r>
              <a:rPr lang="en-US" altLang="zh-CN" sz="2800" kern="100" dirty="0">
                <a:cs typeface="宋体"/>
              </a:rPr>
              <a:t>8</a:t>
            </a:r>
            <a:r>
              <a:rPr lang="zh-CN" altLang="zh-CN" sz="2800" kern="100" dirty="0">
                <a:cs typeface="宋体"/>
              </a:rPr>
              <a:t>位到</a:t>
            </a:r>
            <a:r>
              <a:rPr lang="en-US" altLang="zh-CN" sz="2800" kern="100" dirty="0">
                <a:cs typeface="宋体"/>
              </a:rPr>
              <a:t>16</a:t>
            </a:r>
            <a:r>
              <a:rPr lang="zh-CN" altLang="zh-CN" sz="2800" kern="100" dirty="0">
                <a:cs typeface="宋体"/>
              </a:rPr>
              <a:t>位：</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原码的扩展即在符号位与表示数值的位的第一个‘</a:t>
            </a:r>
            <a:r>
              <a:rPr lang="en-US" altLang="zh-CN" sz="2800" kern="100" dirty="0">
                <a:cs typeface="宋体"/>
              </a:rPr>
              <a:t>1</a:t>
            </a:r>
            <a:r>
              <a:rPr lang="zh-CN" altLang="zh-CN" sz="2800" kern="100" dirty="0">
                <a:cs typeface="宋体"/>
              </a:rPr>
              <a:t>’之间添</a:t>
            </a:r>
            <a:r>
              <a:rPr lang="en-US" altLang="zh-CN" sz="2800" kern="100" dirty="0">
                <a:cs typeface="宋体"/>
              </a:rPr>
              <a:t>0</a:t>
            </a:r>
            <a:r>
              <a:rPr lang="zh-CN" altLang="zh-CN" sz="2800" kern="100" dirty="0">
                <a:cs typeface="宋体"/>
              </a:rPr>
              <a:t>。具体操作可以是再取一个</a:t>
            </a:r>
            <a:r>
              <a:rPr lang="en-US" altLang="zh-CN" sz="2800" kern="100" dirty="0">
                <a:cs typeface="宋体"/>
              </a:rPr>
              <a:t>8</a:t>
            </a:r>
            <a:r>
              <a:rPr lang="zh-CN" altLang="zh-CN" sz="2800" kern="100" dirty="0">
                <a:cs typeface="宋体"/>
              </a:rPr>
              <a:t>位的数来表示原数的最高位。先判断数值正负，若为正则不变，若为负，则在原码取绝对值后其高八位与</a:t>
            </a:r>
            <a:r>
              <a:rPr lang="en-US" altLang="zh-CN" sz="2800" kern="100" dirty="0">
                <a:cs typeface="宋体"/>
              </a:rPr>
              <a:t>0x001</a:t>
            </a:r>
            <a:r>
              <a:rPr lang="zh-CN" altLang="zh-CN" sz="2800" kern="100" dirty="0">
                <a:cs typeface="宋体"/>
              </a:rPr>
              <a:t>取“或”操作</a:t>
            </a:r>
            <a:r>
              <a:rPr lang="zh-CN" altLang="zh-CN" sz="2800" kern="100" dirty="0" smtClean="0">
                <a:cs typeface="宋体"/>
              </a:rPr>
              <a:t>。</a:t>
            </a:r>
            <a:endParaRPr lang="zh-CN" altLang="zh-CN" sz="2000" kern="100" dirty="0">
              <a:cs typeface="Times New Roman"/>
            </a:endParaRPr>
          </a:p>
        </p:txBody>
      </p:sp>
    </p:spTree>
    <p:extLst>
      <p:ext uri="{BB962C8B-B14F-4D97-AF65-F5344CB8AC3E}">
        <p14:creationId xmlns:p14="http://schemas.microsoft.com/office/powerpoint/2010/main" val="2401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285882"/>
            <a:ext cx="8903267" cy="3754874"/>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8</a:t>
            </a:r>
            <a:r>
              <a:rPr lang="zh-CN" altLang="en-US" sz="2800" dirty="0" smtClean="0">
                <a:latin typeface="微软雅黑" panose="020B0503020204020204" pitchFamily="34" charset="-122"/>
                <a:ea typeface="微软雅黑" panose="020B0503020204020204" pitchFamily="34" charset="-122"/>
              </a:rPr>
              <a:t>、扩展</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a:t>
            </a:r>
            <a:r>
              <a:rPr lang="en-US" altLang="zh-CN" sz="2800" kern="100" dirty="0">
                <a:cs typeface="宋体"/>
              </a:rPr>
              <a:t>2</a:t>
            </a:r>
            <a:r>
              <a:rPr lang="zh-CN" altLang="zh-CN" sz="2800" kern="100" dirty="0">
                <a:cs typeface="宋体"/>
              </a:rPr>
              <a:t>）</a:t>
            </a:r>
            <a:r>
              <a:rPr lang="en-US" altLang="zh-CN" sz="2800" kern="100" dirty="0">
                <a:cs typeface="宋体"/>
              </a:rPr>
              <a:t>16</a:t>
            </a:r>
            <a:r>
              <a:rPr lang="zh-CN" altLang="zh-CN" sz="2800" kern="100" dirty="0">
                <a:cs typeface="宋体"/>
              </a:rPr>
              <a:t>位到</a:t>
            </a:r>
            <a:r>
              <a:rPr lang="en-US" altLang="zh-CN" sz="2800" kern="100" dirty="0">
                <a:cs typeface="宋体"/>
              </a:rPr>
              <a:t>32</a:t>
            </a:r>
            <a:r>
              <a:rPr lang="zh-CN" altLang="zh-CN" sz="2800" kern="100" dirty="0">
                <a:cs typeface="宋体"/>
              </a:rPr>
              <a:t>位：</a:t>
            </a:r>
            <a:endParaRPr lang="zh-CN" altLang="zh-CN" sz="2000" kern="100" dirty="0">
              <a:cs typeface="Times New Roman"/>
            </a:endParaRPr>
          </a:p>
          <a:p>
            <a:pPr>
              <a:lnSpc>
                <a:spcPct val="150000"/>
              </a:lnSpc>
            </a:pPr>
            <a:r>
              <a:rPr lang="en-US" altLang="zh-CN" sz="2800" kern="100" dirty="0">
                <a:latin typeface="宋体"/>
                <a:cs typeface="宋体"/>
              </a:rPr>
              <a:t>     </a:t>
            </a:r>
            <a:r>
              <a:rPr lang="zh-CN" altLang="zh-CN" sz="2800" kern="100" dirty="0">
                <a:cs typeface="宋体"/>
              </a:rPr>
              <a:t>这个操作与（</a:t>
            </a:r>
            <a:r>
              <a:rPr lang="en-US" altLang="zh-CN" sz="2800" kern="100" dirty="0">
                <a:cs typeface="宋体"/>
              </a:rPr>
              <a:t>1</a:t>
            </a:r>
            <a:r>
              <a:rPr lang="zh-CN" altLang="zh-CN" sz="2800" kern="100" dirty="0">
                <a:cs typeface="宋体"/>
              </a:rPr>
              <a:t>）类似，也是再取一个</a:t>
            </a:r>
            <a:r>
              <a:rPr lang="en-US" altLang="zh-CN" sz="2800" kern="100" dirty="0">
                <a:cs typeface="宋体"/>
              </a:rPr>
              <a:t>16</a:t>
            </a:r>
            <a:r>
              <a:rPr lang="zh-CN" altLang="zh-CN" sz="2800" kern="100" dirty="0">
                <a:cs typeface="宋体"/>
              </a:rPr>
              <a:t>位的数来表示原数的最高位，先判断数值正负，若正则不变，若为负，则在原码取绝对值后与</a:t>
            </a:r>
            <a:r>
              <a:rPr lang="en-US" altLang="zh-CN" sz="2800" kern="100" dirty="0">
                <a:cs typeface="宋体"/>
              </a:rPr>
              <a:t>0x001</a:t>
            </a:r>
            <a:r>
              <a:rPr lang="zh-CN" altLang="zh-CN" sz="2800" kern="100" dirty="0">
                <a:cs typeface="宋体"/>
              </a:rPr>
              <a:t>取“或”操作。</a:t>
            </a:r>
            <a:endParaRPr lang="zh-CN" altLang="zh-CN" sz="2000" kern="100" dirty="0">
              <a:cs typeface="Times New Roman"/>
            </a:endParaRPr>
          </a:p>
          <a:p>
            <a:pPr>
              <a:lnSpc>
                <a:spcPct val="150000"/>
              </a:lnSpc>
            </a:pPr>
            <a:r>
              <a:rPr lang="en-US" altLang="zh-CN" sz="2800" kern="100" dirty="0" smtClean="0">
                <a:latin typeface="宋体"/>
                <a:cs typeface="宋体"/>
              </a:rPr>
              <a:t>     </a:t>
            </a:r>
            <a:endParaRPr lang="zh-CN" altLang="zh-CN" sz="2800" kern="100" dirty="0">
              <a:cs typeface="Times New Roman"/>
            </a:endParaRPr>
          </a:p>
        </p:txBody>
      </p:sp>
    </p:spTree>
    <p:extLst>
      <p:ext uri="{BB962C8B-B14F-4D97-AF65-F5344CB8AC3E}">
        <p14:creationId xmlns:p14="http://schemas.microsoft.com/office/powerpoint/2010/main" val="178074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390284" y="1219026"/>
            <a:ext cx="5069306" cy="3847207"/>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8</a:t>
            </a:r>
            <a:r>
              <a:rPr lang="zh-CN" altLang="en-US" sz="2800" dirty="0" smtClean="0">
                <a:solidFill>
                  <a:prstClr val="black"/>
                </a:solidFill>
                <a:latin typeface="微软雅黑" panose="020B0503020204020204" pitchFamily="34" charset="-122"/>
                <a:ea typeface="微软雅黑" panose="020B0503020204020204" pitchFamily="34" charset="-122"/>
              </a:rPr>
              <a:t>、位扩展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0000FF"/>
                </a:solidFill>
                <a:latin typeface="NSimSun"/>
                <a:cs typeface="NSimSun"/>
              </a:rPr>
              <a:t>void</a:t>
            </a:r>
            <a:r>
              <a:rPr lang="en-US" altLang="zh-CN" kern="0" dirty="0">
                <a:solidFill>
                  <a:srgbClr val="000000"/>
                </a:solidFill>
                <a:latin typeface="NSimSun"/>
                <a:cs typeface="NSimSun"/>
              </a:rPr>
              <a:t> expand(</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count,flag,I,J,t</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flag=0;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flag=1;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(flag==0){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printf</a:t>
            </a:r>
            <a:r>
              <a:rPr lang="en-US" altLang="zh-CN" kern="0" dirty="0">
                <a:solidFill>
                  <a:srgbClr val="000000"/>
                </a:solidFill>
                <a:latin typeface="NSimSun"/>
                <a:cs typeface="NSimSun"/>
              </a:rPr>
              <a:t>(</a:t>
            </a:r>
            <a:r>
              <a:rPr lang="en-US" altLang="zh-CN" kern="0" dirty="0">
                <a:solidFill>
                  <a:srgbClr val="A31515"/>
                </a:solidFill>
                <a:latin typeface="NSimSun"/>
                <a:cs typeface="NSimSun"/>
              </a:rPr>
              <a:t>"0000"</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printf</a:t>
            </a:r>
            <a:r>
              <a:rPr lang="en-US" altLang="zh-CN" kern="0" dirty="0">
                <a:solidFill>
                  <a:srgbClr val="000000"/>
                </a:solidFill>
                <a:latin typeface="NSimSun"/>
                <a:cs typeface="NSimSun"/>
              </a:rPr>
              <a:t>(</a:t>
            </a:r>
            <a:r>
              <a:rPr lang="en-US" altLang="zh-CN" kern="0" dirty="0">
                <a:solidFill>
                  <a:srgbClr val="A31515"/>
                </a:solidFill>
                <a:latin typeface="NSimSun"/>
                <a:cs typeface="NSimSun"/>
              </a:rPr>
              <a:t>"8000"</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printf</a:t>
            </a:r>
            <a:r>
              <a:rPr lang="en-US" altLang="zh-CN" kern="0" dirty="0">
                <a:solidFill>
                  <a:srgbClr val="000000"/>
                </a:solidFill>
                <a:latin typeface="NSimSun"/>
                <a:cs typeface="NSimSun"/>
              </a:rPr>
              <a:t>(</a:t>
            </a:r>
            <a:r>
              <a:rPr lang="en-US" altLang="zh-CN" kern="0" dirty="0">
                <a:solidFill>
                  <a:srgbClr val="A31515"/>
                </a:solidFill>
                <a:latin typeface="NSimSun"/>
                <a:cs typeface="NSimSun"/>
              </a:rPr>
              <a:t>"%.4x\n"</a:t>
            </a:r>
            <a:r>
              <a:rPr lang="en-US" altLang="zh-CN" kern="0" dirty="0">
                <a:solidFill>
                  <a:srgbClr val="000000"/>
                </a:solidFill>
                <a:latin typeface="NSimSun"/>
                <a:cs typeface="NSimSun"/>
              </a:rPr>
              <a:t>,</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endParaRPr lang="zh-CN" altLang="zh-CN" sz="2000" kern="100" dirty="0">
              <a:cs typeface="Times New Roman"/>
            </a:endParaRPr>
          </a:p>
          <a:p>
            <a:pPr algn="just">
              <a:spcAft>
                <a:spcPts val="0"/>
              </a:spcAft>
            </a:pPr>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2333919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285882"/>
            <a:ext cx="8903267" cy="3754874"/>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9</a:t>
            </a:r>
            <a:r>
              <a:rPr lang="zh-CN" altLang="en-US" sz="2800" dirty="0" smtClean="0">
                <a:latin typeface="微软雅黑" panose="020B0503020204020204" pitchFamily="34" charset="-122"/>
                <a:ea typeface="微软雅黑" panose="020B0503020204020204" pitchFamily="34" charset="-122"/>
              </a:rPr>
              <a:t>、大小比较</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原</a:t>
            </a:r>
            <a:r>
              <a:rPr lang="zh-CN" altLang="zh-CN" sz="2800" kern="100" dirty="0">
                <a:cs typeface="宋体"/>
              </a:rPr>
              <a:t>码的大小比较首先是符号位的比较，然后是绝对值的比较，通过符号位得知正负，若同正或同负再进行绝对值的比较。绝对值的比较则可以通过移位来实现，通过移位找到两个数不同的位数，以高位为准，然后再通过之前由符号位得到的正负判断两个数的大小。</a:t>
            </a:r>
            <a:endParaRPr lang="zh-CN" altLang="zh-CN" sz="2000" kern="100" dirty="0">
              <a:cs typeface="Times New Roman"/>
            </a:endParaRPr>
          </a:p>
        </p:txBody>
      </p:sp>
    </p:spTree>
    <p:extLst>
      <p:ext uri="{BB962C8B-B14F-4D97-AF65-F5344CB8AC3E}">
        <p14:creationId xmlns:p14="http://schemas.microsoft.com/office/powerpoint/2010/main" val="5615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说明</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946442" y="2224028"/>
            <a:ext cx="8745004" cy="2246769"/>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、编程语言： </a:t>
            </a:r>
            <a:r>
              <a:rPr lang="en-US" altLang="zh-CN" sz="2800" dirty="0" smtClean="0">
                <a:latin typeface="微软雅黑" panose="020B0503020204020204" pitchFamily="34" charset="-122"/>
                <a:ea typeface="微软雅黑" panose="020B0503020204020204" pitchFamily="34" charset="-122"/>
              </a:rPr>
              <a:t>C</a:t>
            </a:r>
          </a:p>
          <a:p>
            <a:r>
              <a:rPr lang="en-US" altLang="zh-CN" sz="2800" dirty="0" smtClean="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、约束：程序只可用无符号整数类型</a:t>
            </a:r>
            <a:r>
              <a:rPr lang="en-US" altLang="zh-CN" sz="2800" dirty="0">
                <a:latin typeface="微软雅黑" panose="020B0503020204020204" pitchFamily="34" charset="-122"/>
                <a:ea typeface="微软雅黑" panose="020B0503020204020204" pitchFamily="34" charset="-122"/>
              </a:rPr>
              <a:t>unsigned </a:t>
            </a:r>
            <a:r>
              <a:rPr lang="en-US" altLang="zh-CN" sz="2800" dirty="0" err="1">
                <a:latin typeface="微软雅黑" panose="020B0503020204020204" pitchFamily="34" charset="-122"/>
                <a:ea typeface="微软雅黑" panose="020B0503020204020204" pitchFamily="34" charset="-122"/>
              </a:rPr>
              <a:t>int</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不</a:t>
            </a:r>
            <a:r>
              <a:rPr lang="zh-CN" altLang="en-US" sz="2800" dirty="0">
                <a:latin typeface="微软雅黑" panose="020B0503020204020204" pitchFamily="34" charset="-122"/>
                <a:ea typeface="微软雅黑" panose="020B0503020204020204" pitchFamily="34" charset="-122"/>
              </a:rPr>
              <a:t>可用</a:t>
            </a:r>
            <a:r>
              <a:rPr lang="en-US" altLang="zh-CN" sz="2800" dirty="0" err="1">
                <a:latin typeface="微软雅黑" panose="020B0503020204020204" pitchFamily="34" charset="-122"/>
                <a:ea typeface="微软雅黑" panose="020B0503020204020204" pitchFamily="34" charset="-122"/>
              </a:rPr>
              <a:t>int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语言：</a:t>
            </a:r>
            <a:r>
              <a:rPr lang="en-US" altLang="zh-CN" sz="2800" dirty="0" err="1">
                <a:latin typeface="微软雅黑" panose="020B0503020204020204" pitchFamily="34" charset="-122"/>
                <a:ea typeface="微软雅黑" panose="020B0503020204020204" pitchFamily="34" charset="-122"/>
              </a:rPr>
              <a:t>typedef</a:t>
            </a:r>
            <a:r>
              <a:rPr lang="en-US" altLang="zh-CN" sz="2800" dirty="0">
                <a:latin typeface="微软雅黑" panose="020B0503020204020204" pitchFamily="34" charset="-122"/>
                <a:ea typeface="微软雅黑" panose="020B0503020204020204" pitchFamily="34" charset="-122"/>
              </a:rPr>
              <a:t> unsigned </a:t>
            </a:r>
            <a:r>
              <a:rPr lang="en-US" altLang="zh-CN" sz="2800" dirty="0" err="1">
                <a:latin typeface="微软雅黑" panose="020B0503020204020204" pitchFamily="34" charset="-122"/>
                <a:ea typeface="微软雅黑" panose="020B0503020204020204" pitchFamily="34" charset="-122"/>
              </a:rPr>
              <a:t>int</a:t>
            </a:r>
            <a:r>
              <a:rPr lang="en-US" altLang="zh-CN" sz="2800" dirty="0">
                <a:latin typeface="微软雅黑" panose="020B0503020204020204" pitchFamily="34" charset="-122"/>
                <a:ea typeface="微软雅黑" panose="020B0503020204020204" pitchFamily="34" charset="-122"/>
              </a:rPr>
              <a:t> word;)</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、待完善：乘除</a:t>
            </a:r>
            <a:r>
              <a:rPr lang="zh-CN" altLang="en-US" sz="2800" dirty="0">
                <a:latin typeface="微软雅黑" panose="020B0503020204020204" pitchFamily="34" charset="-122"/>
                <a:ea typeface="微软雅黑" panose="020B0503020204020204" pitchFamily="34" charset="-122"/>
              </a:rPr>
              <a:t>法实现暂不要求实现，取余运算</a:t>
            </a:r>
            <a:r>
              <a:rPr lang="zh-CN" altLang="en-US" sz="2800" dirty="0" smtClean="0">
                <a:latin typeface="微软雅黑" panose="020B0503020204020204" pitchFamily="34" charset="-122"/>
                <a:ea typeface="微软雅黑" panose="020B0503020204020204" pitchFamily="34" charset="-122"/>
              </a:rPr>
              <a:t>依赖</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于</a:t>
            </a:r>
            <a:r>
              <a:rPr lang="zh-CN" altLang="en-US" sz="2800" dirty="0">
                <a:latin typeface="微软雅黑" panose="020B0503020204020204" pitchFamily="34" charset="-122"/>
                <a:ea typeface="微软雅黑" panose="020B0503020204020204" pitchFamily="34" charset="-122"/>
              </a:rPr>
              <a:t>除法</a:t>
            </a:r>
            <a:r>
              <a:rPr lang="zh-CN" altLang="en-US" sz="2800" dirty="0" smtClean="0">
                <a:latin typeface="微软雅黑" panose="020B0503020204020204" pitchFamily="34" charset="-122"/>
                <a:ea typeface="微软雅黑" panose="020B0503020204020204" pitchFamily="34" charset="-122"/>
              </a:rPr>
              <a:t>，故</a:t>
            </a:r>
            <a:r>
              <a:rPr lang="zh-CN" altLang="en-US" sz="2800" dirty="0">
                <a:latin typeface="微软雅黑" panose="020B0503020204020204" pitchFamily="34" charset="-122"/>
                <a:ea typeface="微软雅黑" panose="020B0503020204020204" pitchFamily="34" charset="-122"/>
              </a:rPr>
              <a:t>也暂未实现</a:t>
            </a:r>
            <a:r>
              <a:rPr lang="zh-CN" altLang="en-US" sz="2800" dirty="0" smtClean="0">
                <a:latin typeface="微软雅黑" panose="020B0503020204020204" pitchFamily="34" charset="-122"/>
                <a:ea typeface="微软雅黑" panose="020B0503020204020204" pitchFamily="34" charset="-122"/>
              </a:rPr>
              <a:t>。（除原码外）</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24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77918" y="864567"/>
            <a:ext cx="5069306" cy="578619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9</a:t>
            </a:r>
            <a:r>
              <a:rPr lang="zh-CN" altLang="en-US" sz="2800" dirty="0" smtClean="0">
                <a:solidFill>
                  <a:prstClr val="black"/>
                </a:solidFill>
                <a:latin typeface="微软雅黑" panose="020B0503020204020204" pitchFamily="34" charset="-122"/>
                <a:ea typeface="微软雅黑" panose="020B0503020204020204" pitchFamily="34" charset="-122"/>
              </a:rPr>
              <a:t>、大小比较</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word</a:t>
            </a:r>
            <a:r>
              <a:rPr lang="en-US" altLang="zh-CN" kern="0" dirty="0">
                <a:solidFill>
                  <a:srgbClr val="000000"/>
                </a:solidFill>
                <a:latin typeface="NSimSun"/>
                <a:cs typeface="NSimSun"/>
              </a:rPr>
              <a:t> compare(</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err="1">
                <a:solidFill>
                  <a:srgbClr val="000000"/>
                </a:solidFill>
                <a:latin typeface="NSimSun"/>
                <a:cs typeface="NSimSun"/>
              </a:rPr>
              <a:t>,</a:t>
            </a:r>
            <a:r>
              <a:rPr lang="en-US" altLang="zh-CN" kern="0" dirty="0" err="1">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flagi,flagj,n,m,k,I,J</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a:solidFill>
                  <a:srgbClr val="808080"/>
                </a:solidFill>
                <a:latin typeface="NSimSun"/>
                <a:cs typeface="NSimSun"/>
              </a:rPr>
              <a:t>j</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flagj</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I=</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J=</a:t>
            </a:r>
            <a:r>
              <a:rPr lang="en-US" altLang="zh-CN" kern="0" dirty="0">
                <a:solidFill>
                  <a:srgbClr val="808080"/>
                </a:solidFill>
                <a:latin typeface="NSimSun"/>
                <a:cs typeface="NSimSun"/>
              </a:rPr>
              <a:t>j</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n=0;</a:t>
            </a:r>
            <a:endParaRPr lang="zh-CN" altLang="zh-CN" sz="2000" kern="100" dirty="0">
              <a:cs typeface="Times New Roman"/>
            </a:endParaRPr>
          </a:p>
          <a:p>
            <a:r>
              <a:rPr lang="en-US" altLang="zh-CN" kern="0" dirty="0">
                <a:solidFill>
                  <a:srgbClr val="000000"/>
                </a:solidFill>
                <a:latin typeface="NSimSun"/>
                <a:cs typeface="NSimSun"/>
              </a:rPr>
              <a:t>        m=0;</a:t>
            </a:r>
            <a:endParaRPr lang="zh-CN" altLang="zh-CN" sz="2000" kern="100" dirty="0">
              <a:cs typeface="Times New Roman"/>
            </a:endParaRPr>
          </a:p>
          <a:p>
            <a:r>
              <a:rPr lang="en-US" altLang="zh-CN" kern="0" dirty="0">
                <a:solidFill>
                  <a:srgbClr val="000000"/>
                </a:solidFill>
                <a:latin typeface="NSimSun"/>
                <a:cs typeface="NSimSun"/>
              </a:rPr>
              <a:t>        k=15</a:t>
            </a:r>
            <a:r>
              <a:rPr lang="en-US" altLang="zh-CN" kern="0" dirty="0" smtClean="0">
                <a:solidFill>
                  <a:srgbClr val="000000"/>
                </a:solidFill>
                <a:latin typeface="NSimSun"/>
                <a:cs typeface="NSimSun"/>
              </a:rPr>
              <a:t>;</a:t>
            </a:r>
            <a:endParaRPr lang="zh-CN" altLang="zh-CN" sz="2000" kern="100" dirty="0">
              <a:cs typeface="Times New Roman"/>
            </a:endParaRPr>
          </a:p>
        </p:txBody>
      </p:sp>
      <p:sp>
        <p:nvSpPr>
          <p:cNvPr id="2" name="TextBox 1"/>
          <p:cNvSpPr txBox="1"/>
          <p:nvPr/>
        </p:nvSpPr>
        <p:spPr>
          <a:xfrm>
            <a:off x="5841935" y="1249288"/>
            <a:ext cx="6399434" cy="6186309"/>
          </a:xfrm>
          <a:prstGeom prst="rect">
            <a:avLst/>
          </a:prstGeom>
          <a:noFill/>
        </p:spPr>
        <p:txBody>
          <a:bodyPr wrap="square" rtlCol="0">
            <a:spAutoFit/>
          </a:bodyPr>
          <a:lstStyle/>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while</a:t>
            </a:r>
            <a:r>
              <a:rPr lang="en-US" altLang="zh-CN" kern="0" dirty="0">
                <a:solidFill>
                  <a:srgbClr val="000000"/>
                </a:solidFill>
                <a:latin typeface="NSimSun"/>
                <a:cs typeface="NSimSun"/>
              </a:rPr>
              <a:t>(n==m&amp;&amp;k!=0){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n=I&gt;&gt;(--k);</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m=J&gt;&gt;k;</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I=((I&lt;&lt;(15-k))&amp;0x7FFF)&gt;&gt;(15-k);</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J=((J&lt;&lt;(15-k))&amp;0x7FFF)&gt;&gt;(15-k);</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(n==m)</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2;</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(n==1)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(n==0)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flagi</a:t>
            </a:r>
            <a:r>
              <a:rPr lang="en-US" altLang="zh-CN" kern="0" dirty="0">
                <a:solidFill>
                  <a:srgbClr val="000000"/>
                </a:solidFill>
                <a:latin typeface="NSimSun"/>
                <a:cs typeface="NSimSun"/>
              </a:rPr>
              <a:t>==0)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0;</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else</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1;</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lgn="just"/>
            <a:r>
              <a:rPr lang="en-US" altLang="zh-CN" kern="0" dirty="0">
                <a:solidFill>
                  <a:srgbClr val="000000"/>
                </a:solidFill>
                <a:latin typeface="NSimSun"/>
                <a:cs typeface="NSimSun"/>
              </a:rPr>
              <a:t>}</a:t>
            </a:r>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27628590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5157298" y="2875002"/>
            <a:ext cx="1877438"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补码</a:t>
            </a:r>
          </a:p>
        </p:txBody>
      </p:sp>
    </p:spTree>
    <p:extLst>
      <p:ext uri="{BB962C8B-B14F-4D97-AF65-F5344CB8AC3E}">
        <p14:creationId xmlns:p14="http://schemas.microsoft.com/office/powerpoint/2010/main" val="30146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5693866"/>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、数码转换</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en-US" altLang="zh-CN" sz="2800" dirty="0">
                <a:solidFill>
                  <a:srgbClr val="555555"/>
                </a:solidFill>
                <a:latin typeface="microsoft yahei"/>
              </a:rPr>
              <a:t>atom</a:t>
            </a:r>
            <a:r>
              <a:rPr lang="zh-CN" altLang="en-US" sz="2800" dirty="0">
                <a:solidFill>
                  <a:srgbClr val="555555"/>
                </a:solidFill>
                <a:latin typeface="microsoft yahei"/>
              </a:rPr>
              <a:t>函数与</a:t>
            </a:r>
            <a:r>
              <a:rPr lang="en-US" altLang="zh-CN" sz="2800" dirty="0" err="1">
                <a:solidFill>
                  <a:srgbClr val="555555"/>
                </a:solidFill>
                <a:latin typeface="microsoft yahei"/>
              </a:rPr>
              <a:t>mtoa</a:t>
            </a:r>
            <a:r>
              <a:rPr lang="zh-CN" altLang="en-US" sz="2800" dirty="0">
                <a:solidFill>
                  <a:srgbClr val="555555"/>
                </a:solidFill>
                <a:latin typeface="microsoft yahei"/>
              </a:rPr>
              <a:t>函数在数学上互逆的，即</a:t>
            </a:r>
          </a:p>
          <a:p>
            <a:pPr algn="ctr"/>
            <a:r>
              <a:rPr lang="en-US" altLang="zh-CN" sz="2800" dirty="0">
                <a:solidFill>
                  <a:srgbClr val="555555"/>
                </a:solidFill>
                <a:latin typeface="MathJax_Main"/>
              </a:rPr>
              <a:t>(</a:t>
            </a:r>
            <a:r>
              <a:rPr lang="en-US" altLang="zh-CN" sz="2800" dirty="0" err="1">
                <a:solidFill>
                  <a:srgbClr val="555555"/>
                </a:solidFill>
                <a:latin typeface="MathJax_Math-italic"/>
              </a:rPr>
              <a:t>mtoa</a:t>
            </a:r>
            <a:r>
              <a:rPr lang="zh-CN" altLang="en-US" sz="2800" dirty="0">
                <a:solidFill>
                  <a:srgbClr val="555555"/>
                </a:solidFill>
                <a:latin typeface="MathJax_Main"/>
              </a:rPr>
              <a:t>∘</a:t>
            </a:r>
            <a:r>
              <a:rPr lang="en-US" altLang="zh-CN" sz="2800" dirty="0">
                <a:solidFill>
                  <a:srgbClr val="555555"/>
                </a:solidFill>
                <a:latin typeface="MathJax_Math-italic"/>
              </a:rPr>
              <a:t>atom</a:t>
            </a:r>
            <a:r>
              <a:rPr lang="en-US" altLang="zh-CN" sz="2800" dirty="0">
                <a:solidFill>
                  <a:srgbClr val="555555"/>
                </a:solidFill>
                <a:latin typeface="MathJax_Main"/>
              </a:rPr>
              <a:t>)(</a:t>
            </a:r>
            <a:r>
              <a:rPr lang="en-US" altLang="zh-CN" sz="2800" dirty="0">
                <a:solidFill>
                  <a:srgbClr val="555555"/>
                </a:solidFill>
                <a:latin typeface="MathJax_Math-italic"/>
              </a:rPr>
              <a:t>x</a:t>
            </a:r>
            <a:r>
              <a:rPr lang="en-US" altLang="zh-CN" sz="2800" dirty="0">
                <a:solidFill>
                  <a:srgbClr val="555555"/>
                </a:solidFill>
                <a:latin typeface="MathJax_Main"/>
              </a:rPr>
              <a:t>)≡</a:t>
            </a:r>
            <a:r>
              <a:rPr lang="en-US" altLang="zh-CN" sz="2800" dirty="0" err="1">
                <a:solidFill>
                  <a:srgbClr val="555555"/>
                </a:solidFill>
                <a:latin typeface="MathJax_Math-italic"/>
              </a:rPr>
              <a:t>x</a:t>
            </a:r>
            <a:r>
              <a:rPr lang="en-US" altLang="zh-CN" sz="2800" dirty="0" err="1">
                <a:solidFill>
                  <a:srgbClr val="555555"/>
                </a:solidFill>
                <a:latin typeface="MathJax_Main"/>
              </a:rPr>
              <a:t>,</a:t>
            </a:r>
            <a:r>
              <a:rPr lang="en-US" altLang="zh-CN" sz="2800" dirty="0" err="1">
                <a:solidFill>
                  <a:srgbClr val="555555"/>
                </a:solidFill>
                <a:latin typeface="MathJax_Math-italic"/>
              </a:rPr>
              <a:t>x</a:t>
            </a:r>
            <a:r>
              <a:rPr lang="zh-CN" altLang="en-US" sz="2800" dirty="0">
                <a:solidFill>
                  <a:srgbClr val="555555"/>
                </a:solidFill>
                <a:latin typeface="MathJax_Main"/>
              </a:rPr>
              <a:t> </a:t>
            </a:r>
            <a:r>
              <a:rPr lang="zh-CN" altLang="en-US" sz="2800" dirty="0">
                <a:solidFill>
                  <a:srgbClr val="555555"/>
                </a:solidFill>
                <a:latin typeface="STIXGeneral"/>
              </a:rPr>
              <a:t>是数</a:t>
            </a:r>
            <a:r>
              <a:rPr lang="en-US" altLang="zh-CN" sz="2800" dirty="0">
                <a:solidFill>
                  <a:srgbClr val="555555"/>
                </a:solidFill>
                <a:latin typeface="MathJax_Main"/>
              </a:rPr>
              <a:t>(</a:t>
            </a:r>
            <a:r>
              <a:rPr lang="en-US" altLang="zh-CN" sz="2800" dirty="0">
                <a:solidFill>
                  <a:srgbClr val="555555"/>
                </a:solidFill>
                <a:latin typeface="MathJax_Math-italic"/>
              </a:rPr>
              <a:t>atom</a:t>
            </a:r>
            <a:r>
              <a:rPr lang="zh-CN" altLang="en-US" sz="2800" dirty="0">
                <a:solidFill>
                  <a:srgbClr val="555555"/>
                </a:solidFill>
                <a:latin typeface="MathJax_Main"/>
              </a:rPr>
              <a:t>∘</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x</a:t>
            </a:r>
            <a:r>
              <a:rPr lang="en-US" altLang="zh-CN" sz="2800" dirty="0">
                <a:solidFill>
                  <a:srgbClr val="555555"/>
                </a:solidFill>
                <a:latin typeface="MathJax_Main"/>
              </a:rPr>
              <a:t>)≡</a:t>
            </a:r>
            <a:r>
              <a:rPr lang="en-US" altLang="zh-CN" sz="2800" dirty="0" err="1">
                <a:solidFill>
                  <a:srgbClr val="555555"/>
                </a:solidFill>
                <a:latin typeface="MathJax_Math-italic"/>
              </a:rPr>
              <a:t>x</a:t>
            </a:r>
            <a:r>
              <a:rPr lang="en-US" altLang="zh-CN" sz="2800" dirty="0" err="1">
                <a:solidFill>
                  <a:srgbClr val="555555"/>
                </a:solidFill>
                <a:latin typeface="MathJax_Main"/>
              </a:rPr>
              <a:t>,</a:t>
            </a:r>
            <a:r>
              <a:rPr lang="en-US" altLang="zh-CN" sz="2800" dirty="0" err="1">
                <a:solidFill>
                  <a:srgbClr val="555555"/>
                </a:solidFill>
                <a:latin typeface="MathJax_Math-italic"/>
              </a:rPr>
              <a:t>x</a:t>
            </a:r>
            <a:r>
              <a:rPr lang="zh-CN" altLang="en-US" sz="2800" dirty="0">
                <a:solidFill>
                  <a:srgbClr val="555555"/>
                </a:solidFill>
                <a:latin typeface="MathJax_Main"/>
              </a:rPr>
              <a:t> </a:t>
            </a:r>
            <a:r>
              <a:rPr lang="zh-CN" altLang="en-US" sz="2800" dirty="0">
                <a:solidFill>
                  <a:srgbClr val="555555"/>
                </a:solidFill>
                <a:latin typeface="STIXGeneral"/>
              </a:rPr>
              <a:t>是码</a:t>
            </a:r>
            <a:endParaRPr lang="zh-CN" altLang="en-US" sz="2800" dirty="0">
              <a:solidFill>
                <a:srgbClr val="555555"/>
              </a:solidFill>
              <a:latin typeface="microsoft yahei"/>
            </a:endParaRPr>
          </a:p>
          <a:p>
            <a:r>
              <a:rPr lang="zh-CN" altLang="en-US" sz="2800" b="1" dirty="0">
                <a:solidFill>
                  <a:srgbClr val="555555"/>
                </a:solidFill>
                <a:latin typeface="microsoft yahei"/>
              </a:rPr>
              <a:t>然而</a:t>
            </a:r>
            <a:r>
              <a:rPr lang="zh-CN" altLang="en-US" sz="2800" dirty="0">
                <a:solidFill>
                  <a:srgbClr val="555555"/>
                </a:solidFill>
                <a:latin typeface="microsoft yahei"/>
              </a:rPr>
              <a:t>在计算机中受到</a:t>
            </a:r>
            <a:r>
              <a:rPr lang="zh-CN" altLang="en-US" sz="2800" b="1" dirty="0">
                <a:solidFill>
                  <a:srgbClr val="555555"/>
                </a:solidFill>
                <a:latin typeface="microsoft yahei"/>
              </a:rPr>
              <a:t>机器精度</a:t>
            </a:r>
            <a:r>
              <a:rPr lang="zh-CN" altLang="en-US" sz="2800" dirty="0">
                <a:solidFill>
                  <a:srgbClr val="555555"/>
                </a:solidFill>
                <a:latin typeface="microsoft yahei"/>
              </a:rPr>
              <a:t>限制，并不能好好地做运算。</a:t>
            </a:r>
          </a:p>
          <a:p>
            <a:r>
              <a:rPr lang="zh-CN" altLang="en-US" sz="2800" dirty="0">
                <a:solidFill>
                  <a:srgbClr val="555555"/>
                </a:solidFill>
                <a:latin typeface="microsoft yahei"/>
              </a:rPr>
              <a:t>考虑到这点，我们可以给函数加上</a:t>
            </a:r>
            <a:r>
              <a:rPr lang="zh-CN" altLang="en-US" sz="2800" b="1" dirty="0">
                <a:solidFill>
                  <a:srgbClr val="555555"/>
                </a:solidFill>
                <a:latin typeface="microsoft yahei"/>
              </a:rPr>
              <a:t>定义域与值域</a:t>
            </a:r>
            <a:r>
              <a:rPr lang="zh-CN" altLang="en-US" sz="2800" dirty="0">
                <a:solidFill>
                  <a:srgbClr val="555555"/>
                </a:solidFill>
                <a:latin typeface="microsoft yahei"/>
              </a:rPr>
              <a:t>的限制。</a:t>
            </a:r>
          </a:p>
          <a:p>
            <a:r>
              <a:rPr lang="zh-CN" altLang="en-US" sz="2800" dirty="0">
                <a:solidFill>
                  <a:srgbClr val="555555"/>
                </a:solidFill>
                <a:latin typeface="microsoft yahei"/>
              </a:rPr>
              <a:t>特别地，对于</a:t>
            </a:r>
            <a:r>
              <a:rPr lang="en-US" altLang="zh-CN" sz="2800" b="1" dirty="0">
                <a:solidFill>
                  <a:srgbClr val="555555"/>
                </a:solidFill>
                <a:latin typeface="microsoft yahei"/>
              </a:rPr>
              <a:t>32</a:t>
            </a:r>
            <a:r>
              <a:rPr lang="zh-CN" altLang="en-US" sz="2800" b="1" dirty="0">
                <a:solidFill>
                  <a:srgbClr val="555555"/>
                </a:solidFill>
                <a:latin typeface="microsoft yahei"/>
              </a:rPr>
              <a:t>位补码</a:t>
            </a:r>
            <a:r>
              <a:rPr lang="zh-CN" altLang="en-US" sz="2800" dirty="0">
                <a:solidFill>
                  <a:srgbClr val="555555"/>
                </a:solidFill>
                <a:latin typeface="microsoft yahei"/>
              </a:rPr>
              <a:t>，定义：</a:t>
            </a:r>
          </a:p>
          <a:p>
            <a:r>
              <a:rPr lang="en-US" altLang="zh-CN" sz="2800" dirty="0">
                <a:solidFill>
                  <a:srgbClr val="555555"/>
                </a:solidFill>
                <a:latin typeface="MathJax_Math-italic"/>
              </a:rPr>
              <a:t>atom</a:t>
            </a:r>
            <a:r>
              <a:rPr lang="en-US" altLang="zh-CN" sz="2800" dirty="0">
                <a:solidFill>
                  <a:srgbClr val="555555"/>
                </a:solidFill>
                <a:latin typeface="MathJax_Main"/>
              </a:rPr>
              <a:t>:[−231,231)→[0,232)</a:t>
            </a:r>
            <a:r>
              <a:rPr lang="zh-CN" altLang="en-US" sz="2800" dirty="0">
                <a:solidFill>
                  <a:srgbClr val="555555"/>
                </a:solidFill>
                <a:latin typeface="microsoft yahei"/>
              </a:rPr>
              <a:t> </a:t>
            </a:r>
            <a:br>
              <a:rPr lang="zh-CN" altLang="en-US" sz="2800" dirty="0">
                <a:solidFill>
                  <a:srgbClr val="555555"/>
                </a:solidFill>
                <a:latin typeface="microsoft yahei"/>
              </a:rPr>
            </a:br>
            <a:r>
              <a:rPr lang="en-US" altLang="zh-CN" sz="2800" dirty="0" err="1">
                <a:solidFill>
                  <a:srgbClr val="555555"/>
                </a:solidFill>
                <a:latin typeface="MathJax_Math-italic"/>
              </a:rPr>
              <a:t>mtoa</a:t>
            </a:r>
            <a:r>
              <a:rPr lang="en-US" altLang="zh-CN" sz="2800" dirty="0">
                <a:solidFill>
                  <a:srgbClr val="555555"/>
                </a:solidFill>
                <a:latin typeface="MathJax_Main"/>
              </a:rPr>
              <a:t>:[0,232)→[−231,231)</a:t>
            </a:r>
            <a:endParaRPr lang="zh-CN" altLang="en-US" sz="2800" dirty="0">
              <a:solidFill>
                <a:srgbClr val="555555"/>
              </a:solidFill>
              <a:latin typeface="microsoft yahei"/>
            </a:endParaRPr>
          </a:p>
          <a:p>
            <a:pPr algn="ctr"/>
            <a:r>
              <a:rPr lang="en-US" altLang="zh-CN" sz="2800" dirty="0">
                <a:solidFill>
                  <a:srgbClr val="555555"/>
                </a:solidFill>
                <a:latin typeface="MathJax_Math-italic"/>
              </a:rPr>
              <a:t>atom</a:t>
            </a:r>
            <a:r>
              <a:rPr lang="en-US" altLang="zh-CN" sz="2800" dirty="0">
                <a:solidFill>
                  <a:srgbClr val="555555"/>
                </a:solidFill>
                <a:latin typeface="MathJax_Main"/>
              </a:rPr>
              <a:t>(</a:t>
            </a:r>
            <a:r>
              <a:rPr lang="en-US" altLang="zh-CN" sz="2800" dirty="0">
                <a:solidFill>
                  <a:srgbClr val="555555"/>
                </a:solidFill>
                <a:latin typeface="MathJax_Math-italic"/>
              </a:rPr>
              <a:t>x</a:t>
            </a:r>
            <a:r>
              <a:rPr lang="en-US" altLang="zh-CN" sz="2800" dirty="0">
                <a:solidFill>
                  <a:srgbClr val="555555"/>
                </a:solidFill>
                <a:latin typeface="MathJax_Main"/>
              </a:rPr>
              <a:t>)=</a:t>
            </a:r>
            <a:r>
              <a:rPr lang="en-US" altLang="zh-CN" sz="2800" dirty="0">
                <a:solidFill>
                  <a:srgbClr val="555555"/>
                </a:solidFill>
                <a:latin typeface="MathJax_Size3"/>
              </a:rPr>
              <a:t>{</a:t>
            </a:r>
            <a:r>
              <a:rPr lang="en-US" altLang="zh-CN" sz="2800" dirty="0">
                <a:solidFill>
                  <a:srgbClr val="555555"/>
                </a:solidFill>
                <a:latin typeface="MathJax_Math-italic"/>
              </a:rPr>
              <a:t>x</a:t>
            </a:r>
            <a:r>
              <a:rPr lang="en-US" altLang="zh-CN" sz="2800" dirty="0">
                <a:solidFill>
                  <a:srgbClr val="555555"/>
                </a:solidFill>
                <a:latin typeface="MathJax_Main"/>
              </a:rPr>
              <a:t>,232+</a:t>
            </a:r>
            <a:r>
              <a:rPr lang="en-US" altLang="zh-CN" sz="2800" dirty="0">
                <a:solidFill>
                  <a:srgbClr val="555555"/>
                </a:solidFill>
                <a:latin typeface="MathJax_Math-italic"/>
              </a:rPr>
              <a:t>x</a:t>
            </a:r>
            <a:r>
              <a:rPr lang="en-US" altLang="zh-CN" sz="2800" dirty="0">
                <a:solidFill>
                  <a:srgbClr val="555555"/>
                </a:solidFill>
                <a:latin typeface="MathJax_Main"/>
              </a:rPr>
              <a:t>,0≤</a:t>
            </a:r>
            <a:r>
              <a:rPr lang="en-US" altLang="zh-CN" sz="2800" dirty="0">
                <a:solidFill>
                  <a:srgbClr val="555555"/>
                </a:solidFill>
                <a:latin typeface="MathJax_Math-italic"/>
              </a:rPr>
              <a:t>x</a:t>
            </a:r>
            <a:r>
              <a:rPr lang="en-US" altLang="zh-CN" sz="2800" dirty="0">
                <a:solidFill>
                  <a:srgbClr val="555555"/>
                </a:solidFill>
                <a:latin typeface="MathJax_Main"/>
              </a:rPr>
              <a:t>&lt;231−231≤</a:t>
            </a:r>
            <a:r>
              <a:rPr lang="en-US" altLang="zh-CN" sz="2800" dirty="0" smtClean="0">
                <a:solidFill>
                  <a:srgbClr val="555555"/>
                </a:solidFill>
                <a:latin typeface="MathJax_Math-italic"/>
              </a:rPr>
              <a:t>x</a:t>
            </a:r>
            <a:r>
              <a:rPr lang="en-US" altLang="zh-CN" sz="2800" dirty="0" smtClean="0">
                <a:solidFill>
                  <a:srgbClr val="555555"/>
                </a:solidFill>
                <a:latin typeface="MathJax_Main"/>
              </a:rPr>
              <a:t>&lt;0</a:t>
            </a:r>
            <a:r>
              <a:rPr lang="zh-CN" altLang="en-US" sz="2800" dirty="0"/>
              <a:t/>
            </a:r>
            <a:br>
              <a:rPr lang="zh-CN" altLang="en-US" sz="2800" dirty="0"/>
            </a:br>
            <a:r>
              <a:rPr lang="zh-CN" altLang="en-US" sz="2800" dirty="0">
                <a:solidFill>
                  <a:srgbClr val="555555"/>
                </a:solidFill>
                <a:latin typeface="microsoft yahei"/>
              </a:rPr>
              <a:t>构成双射函数，于是求这个函数的反函数得到： </a:t>
            </a:r>
            <a:r>
              <a:rPr lang="zh-CN" altLang="en-US" sz="2800" dirty="0"/>
              <a:t/>
            </a:r>
            <a:br>
              <a:rPr lang="zh-CN" altLang="en-US" sz="2800" dirty="0"/>
            </a:b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x</a:t>
            </a:r>
            <a:r>
              <a:rPr lang="en-US" altLang="zh-CN" sz="2800" dirty="0">
                <a:solidFill>
                  <a:srgbClr val="555555"/>
                </a:solidFill>
                <a:latin typeface="MathJax_Main"/>
              </a:rPr>
              <a:t>)=</a:t>
            </a:r>
            <a:r>
              <a:rPr lang="en-US" altLang="zh-CN" sz="2800" dirty="0">
                <a:solidFill>
                  <a:srgbClr val="555555"/>
                </a:solidFill>
                <a:latin typeface="MathJax_Size3"/>
              </a:rPr>
              <a:t>{</a:t>
            </a:r>
            <a:r>
              <a:rPr lang="en-US" altLang="zh-CN" sz="2800" dirty="0">
                <a:solidFill>
                  <a:srgbClr val="555555"/>
                </a:solidFill>
                <a:latin typeface="MathJax_Math-italic"/>
              </a:rPr>
              <a:t>x</a:t>
            </a:r>
            <a:r>
              <a:rPr lang="en-US" altLang="zh-CN" sz="2800" dirty="0">
                <a:solidFill>
                  <a:srgbClr val="555555"/>
                </a:solidFill>
                <a:latin typeface="MathJax_Main"/>
              </a:rPr>
              <a:t>,−232+</a:t>
            </a:r>
            <a:r>
              <a:rPr lang="en-US" altLang="zh-CN" sz="2800" dirty="0">
                <a:solidFill>
                  <a:srgbClr val="555555"/>
                </a:solidFill>
                <a:latin typeface="MathJax_Math-italic"/>
              </a:rPr>
              <a:t>x</a:t>
            </a:r>
            <a:r>
              <a:rPr lang="en-US" altLang="zh-CN" sz="2800" dirty="0">
                <a:solidFill>
                  <a:srgbClr val="555555"/>
                </a:solidFill>
                <a:latin typeface="MathJax_Main"/>
              </a:rPr>
              <a:t>,0≤</a:t>
            </a:r>
            <a:r>
              <a:rPr lang="en-US" altLang="zh-CN" sz="2800" dirty="0">
                <a:solidFill>
                  <a:srgbClr val="555555"/>
                </a:solidFill>
                <a:latin typeface="MathJax_Math-italic"/>
              </a:rPr>
              <a:t>x</a:t>
            </a:r>
            <a:r>
              <a:rPr lang="en-US" altLang="zh-CN" sz="2800" dirty="0">
                <a:solidFill>
                  <a:srgbClr val="555555"/>
                </a:solidFill>
                <a:latin typeface="MathJax_Main"/>
              </a:rPr>
              <a:t>&lt;231231≤</a:t>
            </a:r>
            <a:r>
              <a:rPr lang="en-US" altLang="zh-CN" sz="2800" dirty="0" smtClean="0">
                <a:solidFill>
                  <a:srgbClr val="555555"/>
                </a:solidFill>
                <a:latin typeface="MathJax_Math-italic"/>
              </a:rPr>
              <a:t>x</a:t>
            </a:r>
            <a:r>
              <a:rPr lang="en-US" altLang="zh-CN" sz="2800" dirty="0" smtClean="0">
                <a:solidFill>
                  <a:srgbClr val="555555"/>
                </a:solidFill>
                <a:latin typeface="MathJax_Main"/>
              </a:rPr>
              <a:t>&lt;232</a:t>
            </a:r>
            <a:r>
              <a:rPr lang="zh-CN" altLang="en-US" sz="2800" dirty="0"/>
              <a:t/>
            </a:r>
            <a:br>
              <a:rPr lang="zh-CN" altLang="en-US" sz="2800" dirty="0"/>
            </a:br>
            <a:r>
              <a:rPr lang="en-US" altLang="zh-CN" sz="2800" dirty="0">
                <a:solidFill>
                  <a:srgbClr val="555555"/>
                </a:solidFill>
                <a:latin typeface="microsoft yahei"/>
              </a:rPr>
              <a:t>atom</a:t>
            </a:r>
            <a:r>
              <a:rPr lang="zh-CN" altLang="en-US" sz="2800" dirty="0">
                <a:solidFill>
                  <a:srgbClr val="555555"/>
                </a:solidFill>
                <a:latin typeface="microsoft yahei"/>
              </a:rPr>
              <a:t>，</a:t>
            </a:r>
            <a:r>
              <a:rPr lang="en-US" altLang="zh-CN" sz="2800" dirty="0" err="1">
                <a:solidFill>
                  <a:srgbClr val="555555"/>
                </a:solidFill>
                <a:latin typeface="microsoft yahei"/>
              </a:rPr>
              <a:t>mtoa</a:t>
            </a:r>
            <a:r>
              <a:rPr lang="zh-CN" altLang="en-US" sz="2800" dirty="0">
                <a:solidFill>
                  <a:srgbClr val="555555"/>
                </a:solidFill>
                <a:latin typeface="microsoft yahei"/>
              </a:rPr>
              <a:t>的定义是等价的，都可以称为补码的定义。</a:t>
            </a:r>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406468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5262979"/>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、数码转换</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solidFill>
                  <a:srgbClr val="555555"/>
                </a:solidFill>
                <a:latin typeface="microsoft yahei"/>
              </a:rPr>
              <a:t>接下来看一下在</a:t>
            </a:r>
            <a:r>
              <a:rPr lang="en-US" altLang="zh-CN" sz="2800" dirty="0">
                <a:solidFill>
                  <a:srgbClr val="555555"/>
                </a:solidFill>
                <a:latin typeface="microsoft yahei"/>
              </a:rPr>
              <a:t>0-1</a:t>
            </a:r>
            <a:r>
              <a:rPr lang="zh-CN" altLang="en-US" sz="2800" dirty="0">
                <a:solidFill>
                  <a:srgbClr val="555555"/>
                </a:solidFill>
                <a:latin typeface="microsoft yahei"/>
              </a:rPr>
              <a:t>串内部的一些位运算：</a:t>
            </a:r>
          </a:p>
          <a:p>
            <a:r>
              <a:rPr lang="zh-CN" altLang="en-US" sz="2800" dirty="0">
                <a:solidFill>
                  <a:srgbClr val="555555"/>
                </a:solidFill>
                <a:latin typeface="microsoft yahei"/>
              </a:rPr>
              <a:t>二进制码按位取反函数的代数代换</a:t>
            </a:r>
          </a:p>
          <a:p>
            <a:r>
              <a:rPr lang="zh-CN" altLang="en-US" sz="2800" dirty="0">
                <a:solidFill>
                  <a:srgbClr val="555555"/>
                </a:solidFill>
                <a:latin typeface="microsoft yahei"/>
              </a:rPr>
              <a:t>设有</a:t>
            </a:r>
            <a:r>
              <a:rPr lang="en-US" altLang="zh-CN" sz="2800" dirty="0">
                <a:solidFill>
                  <a:srgbClr val="555555"/>
                </a:solidFill>
                <a:latin typeface="microsoft yahei"/>
              </a:rPr>
              <a:t>0-1</a:t>
            </a:r>
            <a:r>
              <a:rPr lang="zh-CN" altLang="en-US" sz="2800" dirty="0">
                <a:solidFill>
                  <a:srgbClr val="555555"/>
                </a:solidFill>
                <a:latin typeface="microsoft yahei"/>
              </a:rPr>
              <a:t>串</a:t>
            </a:r>
          </a:p>
          <a:p>
            <a:pPr algn="ctr"/>
            <a:r>
              <a:rPr lang="en-US" altLang="zh-CN" sz="2800" dirty="0">
                <a:solidFill>
                  <a:srgbClr val="555555"/>
                </a:solidFill>
                <a:latin typeface="MathJax_Math-italic"/>
              </a:rPr>
              <a:t>m</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err="1">
                <a:solidFill>
                  <a:srgbClr val="555555"/>
                </a:solidFill>
                <a:latin typeface="MathJax_Math-italic"/>
              </a:rPr>
              <a:t>mn</a:t>
            </a:r>
            <a:r>
              <a:rPr lang="en-US" altLang="zh-CN" sz="2800" dirty="0">
                <a:solidFill>
                  <a:srgbClr val="555555"/>
                </a:solidFill>
                <a:latin typeface="MathJax_Main"/>
              </a:rPr>
              <a:t>)2∈[0,2</a:t>
            </a:r>
            <a:r>
              <a:rPr lang="en-US" altLang="zh-CN" sz="2800" dirty="0">
                <a:solidFill>
                  <a:srgbClr val="555555"/>
                </a:solidFill>
                <a:latin typeface="MathJax_Math-italic"/>
              </a:rPr>
              <a:t>n</a:t>
            </a:r>
            <a:r>
              <a:rPr lang="en-US" altLang="zh-CN" sz="2800" dirty="0">
                <a:solidFill>
                  <a:srgbClr val="555555"/>
                </a:solidFill>
                <a:latin typeface="MathJax_Main"/>
              </a:rPr>
              <a:t>)</a:t>
            </a:r>
            <a:endParaRPr lang="en-US" altLang="zh-CN" sz="2800" dirty="0">
              <a:solidFill>
                <a:srgbClr val="555555"/>
              </a:solidFill>
              <a:latin typeface="microsoft yahei"/>
            </a:endParaRPr>
          </a:p>
          <a:p>
            <a:pPr algn="ctr"/>
            <a:r>
              <a:rPr lang="en-US" altLang="zh-CN" sz="2800" dirty="0"/>
              <a:t/>
            </a:r>
            <a:br>
              <a:rPr lang="en-US" altLang="zh-CN" sz="2800" dirty="0"/>
            </a:br>
            <a:r>
              <a:rPr lang="zh-CN" altLang="en-US" sz="2800" dirty="0">
                <a:solidFill>
                  <a:srgbClr val="555555"/>
                </a:solidFill>
                <a:latin typeface="microsoft yahei"/>
              </a:rPr>
              <a:t>则有</a:t>
            </a:r>
            <a:r>
              <a:rPr lang="en-US" altLang="zh-CN" sz="2800" dirty="0">
                <a:solidFill>
                  <a:srgbClr val="555555"/>
                </a:solidFill>
                <a:latin typeface="MathJax_Math-italic"/>
              </a:rPr>
              <a:t>Not</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a:t>
            </a:r>
            <a:r>
              <a:rPr lang="en-US" altLang="zh-CN" sz="2800" dirty="0">
                <a:solidFill>
                  <a:srgbClr val="555555"/>
                </a:solidFill>
                <a:latin typeface="MathJax_Math-italic"/>
              </a:rPr>
              <a:t>Not</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Not</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a:solidFill>
                  <a:srgbClr val="555555"/>
                </a:solidFill>
                <a:latin typeface="MathJax_Math-italic"/>
              </a:rPr>
              <a:t>Not</a:t>
            </a:r>
            <a:r>
              <a:rPr lang="en-US" altLang="zh-CN" sz="2800" dirty="0">
                <a:solidFill>
                  <a:srgbClr val="555555"/>
                </a:solidFill>
                <a:latin typeface="MathJax_Main"/>
              </a:rPr>
              <a:t>(</a:t>
            </a:r>
            <a:r>
              <a:rPr lang="en-US" altLang="zh-CN" sz="2800" dirty="0" err="1">
                <a:solidFill>
                  <a:srgbClr val="555555"/>
                </a:solidFill>
                <a:latin typeface="MathJax_Math-italic"/>
              </a:rPr>
              <a:t>mn</a:t>
            </a:r>
            <a:r>
              <a:rPr lang="en-US" altLang="zh-CN" sz="2800" dirty="0">
                <a:solidFill>
                  <a:srgbClr val="555555"/>
                </a:solidFill>
                <a:latin typeface="MathJax_Main"/>
              </a:rPr>
              <a:t>))2</a:t>
            </a:r>
            <a:endParaRPr lang="en-US" altLang="zh-CN" sz="2800" dirty="0">
              <a:solidFill>
                <a:srgbClr val="555555"/>
              </a:solidFill>
              <a:latin typeface="microsoft yahei"/>
            </a:endParaRPr>
          </a:p>
          <a:p>
            <a:pPr algn="ctr"/>
            <a:r>
              <a:rPr lang="en-US" altLang="zh-CN" sz="2800" dirty="0"/>
              <a:t/>
            </a:r>
            <a:br>
              <a:rPr lang="en-US" altLang="zh-CN" sz="2800" dirty="0"/>
            </a:br>
            <a:r>
              <a:rPr lang="zh-CN" altLang="en-US" sz="2800" dirty="0">
                <a:solidFill>
                  <a:srgbClr val="555555"/>
                </a:solidFill>
                <a:latin typeface="microsoft yahei"/>
              </a:rPr>
              <a:t>显然有</a:t>
            </a:r>
            <a:r>
              <a:rPr lang="en-US" altLang="zh-CN" sz="2800" dirty="0" err="1">
                <a:solidFill>
                  <a:srgbClr val="555555"/>
                </a:solidFill>
                <a:latin typeface="MathJax_Math-italic"/>
              </a:rPr>
              <a:t>m</a:t>
            </a:r>
            <a:r>
              <a:rPr lang="en-US" altLang="zh-CN" sz="2800" dirty="0" err="1">
                <a:solidFill>
                  <a:srgbClr val="555555"/>
                </a:solidFill>
                <a:latin typeface="MathJax_Main"/>
              </a:rPr>
              <a:t>+</a:t>
            </a:r>
            <a:r>
              <a:rPr lang="en-US" altLang="zh-CN" sz="2800" dirty="0" err="1">
                <a:solidFill>
                  <a:srgbClr val="555555"/>
                </a:solidFill>
                <a:latin typeface="MathJax_Math-italic"/>
              </a:rPr>
              <a:t>Not</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)=(11...1)2=2</a:t>
            </a:r>
            <a:r>
              <a:rPr lang="en-US" altLang="zh-CN" sz="2800" dirty="0">
                <a:solidFill>
                  <a:srgbClr val="555555"/>
                </a:solidFill>
                <a:latin typeface="MathJax_Math-italic"/>
              </a:rPr>
              <a:t>n</a:t>
            </a:r>
            <a:r>
              <a:rPr lang="en-US" altLang="zh-CN" sz="2800" dirty="0">
                <a:solidFill>
                  <a:srgbClr val="555555"/>
                </a:solidFill>
                <a:latin typeface="MathJax_Main"/>
              </a:rPr>
              <a:t>−1</a:t>
            </a:r>
            <a:endParaRPr lang="en-US" altLang="zh-CN" sz="2800" dirty="0">
              <a:solidFill>
                <a:srgbClr val="555555"/>
              </a:solidFill>
              <a:latin typeface="microsoft yahei"/>
            </a:endParaRPr>
          </a:p>
          <a:p>
            <a:pPr algn="ctr"/>
            <a:r>
              <a:rPr lang="en-US" altLang="zh-CN" sz="2800" dirty="0"/>
              <a:t/>
            </a:r>
            <a:br>
              <a:rPr lang="en-US" altLang="zh-CN" sz="2800" dirty="0"/>
            </a:br>
            <a:r>
              <a:rPr lang="zh-CN" altLang="en-US" sz="2800" dirty="0">
                <a:solidFill>
                  <a:srgbClr val="555555"/>
                </a:solidFill>
                <a:latin typeface="microsoft yahei"/>
              </a:rPr>
              <a:t>于是</a:t>
            </a:r>
            <a:r>
              <a:rPr lang="en-US" altLang="zh-CN" sz="2800" dirty="0">
                <a:solidFill>
                  <a:srgbClr val="555555"/>
                </a:solidFill>
                <a:latin typeface="MathJax_Math-italic"/>
              </a:rPr>
              <a:t>Not</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a:solidFill>
                  <a:srgbClr val="555555"/>
                </a:solidFill>
                <a:latin typeface="MathJax_Math-italic"/>
              </a:rPr>
              <a:t>n</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∈[0,2</a:t>
            </a:r>
            <a:r>
              <a:rPr lang="en-US" altLang="zh-CN" sz="2800" dirty="0">
                <a:solidFill>
                  <a:srgbClr val="555555"/>
                </a:solidFill>
                <a:latin typeface="MathJax_Math-italic"/>
              </a:rPr>
              <a:t>n</a:t>
            </a:r>
            <a:r>
              <a:rPr lang="en-US" altLang="zh-CN" sz="2800" dirty="0">
                <a:solidFill>
                  <a:srgbClr val="555555"/>
                </a:solidFill>
                <a:latin typeface="MathJax_Main"/>
              </a:rPr>
              <a:t>)</a:t>
            </a:r>
            <a:endParaRPr lang="en-US" altLang="zh-CN" sz="2800" dirty="0">
              <a:solidFill>
                <a:srgbClr val="555555"/>
              </a:solidFill>
              <a:latin typeface="microsoft yahei"/>
            </a:endParaRPr>
          </a:p>
          <a:p>
            <a:r>
              <a:rPr lang="zh-CN" altLang="en-US" sz="2800" dirty="0"/>
              <a:t>按位取反运算：</a:t>
            </a:r>
            <a:r>
              <a:rPr lang="en-US" altLang="zh-CN" sz="2800" dirty="0"/>
              <a:t>Not(m)</a:t>
            </a:r>
            <a:r>
              <a:rPr lang="zh-CN" altLang="en-US" sz="2800" dirty="0"/>
              <a:t>在</a:t>
            </a:r>
            <a:r>
              <a:rPr lang="en-US" altLang="zh-CN" sz="2800" dirty="0">
                <a:latin typeface="MathJax_Main"/>
              </a:rPr>
              <a:t>[0,2</a:t>
            </a:r>
            <a:r>
              <a:rPr lang="en-US" altLang="zh-CN" sz="2800" dirty="0">
                <a:latin typeface="MathJax_Math-italic"/>
              </a:rPr>
              <a:t>n</a:t>
            </a:r>
            <a:r>
              <a:rPr lang="en-US" altLang="zh-CN" sz="2800" dirty="0">
                <a:latin typeface="MathJax_Main"/>
              </a:rPr>
              <a:t>)</a:t>
            </a:r>
            <a:r>
              <a:rPr lang="en-US" altLang="zh-CN" sz="2800" dirty="0"/>
              <a:t> </a:t>
            </a:r>
            <a:r>
              <a:rPr lang="zh-CN" altLang="en-US" sz="2800" dirty="0"/>
              <a:t>中封闭。</a:t>
            </a:r>
            <a:endParaRPr lang="zh-CN" altLang="en-US" sz="2800" dirty="0">
              <a:effectLst/>
            </a:endParaRPr>
          </a:p>
        </p:txBody>
      </p:sp>
    </p:spTree>
    <p:extLst>
      <p:ext uri="{BB962C8B-B14F-4D97-AF65-F5344CB8AC3E}">
        <p14:creationId xmlns:p14="http://schemas.microsoft.com/office/powerpoint/2010/main" val="239302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5139869"/>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、数码转换</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000" dirty="0" smtClean="0">
                <a:solidFill>
                  <a:srgbClr val="555555"/>
                </a:solidFill>
                <a:latin typeface="microsoft yahei"/>
              </a:rPr>
              <a:t>补码</a:t>
            </a:r>
            <a:r>
              <a:rPr lang="zh-CN" altLang="en-US" sz="2000" dirty="0">
                <a:solidFill>
                  <a:srgbClr val="555555"/>
                </a:solidFill>
                <a:latin typeface="microsoft yahei"/>
              </a:rPr>
              <a:t>：取相反数的算法证明</a:t>
            </a:r>
          </a:p>
          <a:p>
            <a:r>
              <a:rPr lang="zh-CN" altLang="en-US" sz="2000" dirty="0">
                <a:solidFill>
                  <a:srgbClr val="555555"/>
                </a:solidFill>
                <a:latin typeface="microsoft yahei"/>
              </a:rPr>
              <a:t>设</a:t>
            </a:r>
            <a:r>
              <a:rPr lang="en-US" altLang="zh-CN" sz="2000" dirty="0">
                <a:solidFill>
                  <a:srgbClr val="555555"/>
                </a:solidFill>
                <a:latin typeface="MathJax_Math-italic"/>
              </a:rPr>
              <a:t>m</a:t>
            </a:r>
            <a:r>
              <a:rPr lang="zh-CN" altLang="en-US" sz="2000" dirty="0">
                <a:solidFill>
                  <a:srgbClr val="555555"/>
                </a:solidFill>
                <a:latin typeface="MathJax_Main"/>
              </a:rPr>
              <a:t>≠</a:t>
            </a:r>
            <a:r>
              <a:rPr lang="en-US" altLang="zh-CN" sz="2000" dirty="0">
                <a:solidFill>
                  <a:srgbClr val="555555"/>
                </a:solidFill>
                <a:latin typeface="MathJax_Main"/>
              </a:rPr>
              <a:t>0</a:t>
            </a:r>
            <a:r>
              <a:rPr lang="zh-CN" altLang="en-US" sz="2000" dirty="0">
                <a:solidFill>
                  <a:srgbClr val="555555"/>
                </a:solidFill>
                <a:latin typeface="microsoft yahei"/>
              </a:rPr>
              <a:t> 是一个</a:t>
            </a:r>
            <a:r>
              <a:rPr lang="en-US" altLang="zh-CN" sz="2000" dirty="0">
                <a:solidFill>
                  <a:srgbClr val="555555"/>
                </a:solidFill>
                <a:latin typeface="MathJax_Math-italic"/>
              </a:rPr>
              <a:t>n</a:t>
            </a:r>
            <a:r>
              <a:rPr lang="zh-CN" altLang="en-US" sz="2000" dirty="0">
                <a:solidFill>
                  <a:srgbClr val="555555"/>
                </a:solidFill>
                <a:latin typeface="microsoft yahei"/>
              </a:rPr>
              <a:t>位的</a:t>
            </a:r>
            <a:r>
              <a:rPr lang="en-US" altLang="zh-CN" sz="2000" dirty="0">
                <a:solidFill>
                  <a:srgbClr val="555555"/>
                </a:solidFill>
                <a:latin typeface="microsoft yahei"/>
              </a:rPr>
              <a:t>0-1</a:t>
            </a:r>
            <a:r>
              <a:rPr lang="zh-CN" altLang="en-US" sz="2000" dirty="0">
                <a:solidFill>
                  <a:srgbClr val="555555"/>
                </a:solidFill>
                <a:latin typeface="microsoft yahei"/>
              </a:rPr>
              <a:t>串，</a:t>
            </a:r>
            <a:r>
              <a:rPr lang="zh-CN" altLang="en-US" sz="2000" b="1" dirty="0">
                <a:solidFill>
                  <a:srgbClr val="555555"/>
                </a:solidFill>
                <a:latin typeface="microsoft yahei"/>
              </a:rPr>
              <a:t>证明</a:t>
            </a:r>
            <a:r>
              <a:rPr lang="zh-CN" altLang="en-US" sz="2000" dirty="0">
                <a:solidFill>
                  <a:srgbClr val="555555"/>
                </a:solidFill>
                <a:latin typeface="microsoft yahei"/>
              </a:rPr>
              <a:t>：</a:t>
            </a:r>
            <a:r>
              <a:rPr lang="en-US" altLang="zh-CN" sz="2000" dirty="0" err="1">
                <a:solidFill>
                  <a:srgbClr val="555555"/>
                </a:solidFill>
                <a:latin typeface="MathJax_Math-italic"/>
              </a:rPr>
              <a:t>mtoa</a:t>
            </a:r>
            <a:r>
              <a:rPr lang="en-US" altLang="zh-CN" sz="2000" dirty="0">
                <a:solidFill>
                  <a:srgbClr val="555555"/>
                </a:solidFill>
                <a:latin typeface="MathJax_Main"/>
              </a:rPr>
              <a:t>(</a:t>
            </a:r>
            <a:r>
              <a:rPr lang="en-US" altLang="zh-CN" sz="2000" dirty="0">
                <a:solidFill>
                  <a:srgbClr val="555555"/>
                </a:solidFill>
                <a:latin typeface="MathJax_Math-italic"/>
              </a:rPr>
              <a:t>Not</a:t>
            </a:r>
            <a:r>
              <a:rPr lang="en-US" altLang="zh-CN"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)+1)=−</a:t>
            </a:r>
            <a:r>
              <a:rPr lang="en-US" altLang="zh-CN" sz="2000" dirty="0" err="1">
                <a:solidFill>
                  <a:srgbClr val="555555"/>
                </a:solidFill>
                <a:latin typeface="MathJax_Math-italic"/>
              </a:rPr>
              <a:t>mtoa</a:t>
            </a:r>
            <a:r>
              <a:rPr lang="en-US" altLang="zh-CN"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a:t>
            </a:r>
            <a:r>
              <a:rPr lang="zh-CN" altLang="en-US" sz="2000" dirty="0">
                <a:solidFill>
                  <a:srgbClr val="555555"/>
                </a:solidFill>
                <a:latin typeface="microsoft yahei"/>
              </a:rPr>
              <a:t>。 </a:t>
            </a:r>
            <a:br>
              <a:rPr lang="zh-CN" altLang="en-US" sz="2000" dirty="0">
                <a:solidFill>
                  <a:srgbClr val="555555"/>
                </a:solidFill>
                <a:latin typeface="microsoft yahei"/>
              </a:rPr>
            </a:br>
            <a:r>
              <a:rPr lang="zh-CN" altLang="en-US" sz="2000" dirty="0">
                <a:solidFill>
                  <a:srgbClr val="555555"/>
                </a:solidFill>
                <a:latin typeface="microsoft yahei"/>
              </a:rPr>
              <a:t>证： </a:t>
            </a:r>
            <a:br>
              <a:rPr lang="zh-CN" altLang="en-US" sz="2000" dirty="0">
                <a:solidFill>
                  <a:srgbClr val="555555"/>
                </a:solidFill>
                <a:latin typeface="microsoft yahei"/>
              </a:rPr>
            </a:br>
            <a:r>
              <a:rPr lang="zh-CN" altLang="en-US" sz="2000" dirty="0">
                <a:solidFill>
                  <a:srgbClr val="555555"/>
                </a:solidFill>
                <a:latin typeface="microsoft yahei"/>
              </a:rPr>
              <a:t>代入按位取反公式： </a:t>
            </a:r>
            <a:br>
              <a:rPr lang="zh-CN" altLang="en-US" sz="2000" dirty="0">
                <a:solidFill>
                  <a:srgbClr val="555555"/>
                </a:solidFill>
                <a:latin typeface="microsoft yahei"/>
              </a:rPr>
            </a:br>
            <a:endParaRPr lang="zh-CN" altLang="en-US" sz="2000" dirty="0">
              <a:solidFill>
                <a:srgbClr val="555555"/>
              </a:solidFill>
              <a:latin typeface="microsoft yahei"/>
            </a:endParaRPr>
          </a:p>
          <a:p>
            <a:pPr algn="ctr"/>
            <a:r>
              <a:rPr lang="en-US" altLang="zh-CN" sz="2000" dirty="0" err="1">
                <a:solidFill>
                  <a:srgbClr val="555555"/>
                </a:solidFill>
                <a:latin typeface="MathJax_Math-italic"/>
              </a:rPr>
              <a:t>mtoa</a:t>
            </a:r>
            <a:r>
              <a:rPr lang="en-US" altLang="zh-CN" sz="2000" dirty="0">
                <a:solidFill>
                  <a:srgbClr val="555555"/>
                </a:solidFill>
                <a:latin typeface="MathJax_Main"/>
              </a:rPr>
              <a:t>(</a:t>
            </a:r>
            <a:r>
              <a:rPr lang="en-US" altLang="zh-CN" sz="2000" dirty="0">
                <a:solidFill>
                  <a:srgbClr val="555555"/>
                </a:solidFill>
                <a:latin typeface="MathJax_Math-italic"/>
              </a:rPr>
              <a:t>Not</a:t>
            </a:r>
            <a:r>
              <a:rPr lang="en-US" altLang="zh-CN"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)+1)=</a:t>
            </a:r>
            <a:r>
              <a:rPr lang="en-US" altLang="zh-CN" sz="2000" dirty="0" err="1">
                <a:solidFill>
                  <a:srgbClr val="555555"/>
                </a:solidFill>
                <a:latin typeface="MathJax_Math-italic"/>
              </a:rPr>
              <a:t>mtoa</a:t>
            </a:r>
            <a:r>
              <a:rPr lang="en-US" altLang="zh-CN" sz="2000" dirty="0">
                <a:solidFill>
                  <a:srgbClr val="555555"/>
                </a:solidFill>
                <a:latin typeface="MathJax_Main"/>
              </a:rPr>
              <a:t>(2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in"/>
              </a:rPr>
              <a:t>1−</a:t>
            </a:r>
            <a:r>
              <a:rPr lang="en-US" altLang="zh-CN" sz="2000" dirty="0">
                <a:solidFill>
                  <a:srgbClr val="555555"/>
                </a:solidFill>
                <a:latin typeface="MathJax_Math-italic"/>
              </a:rPr>
              <a:t>m</a:t>
            </a:r>
            <a:r>
              <a:rPr lang="en-US" altLang="zh-CN" sz="2000" dirty="0">
                <a:solidFill>
                  <a:srgbClr val="555555"/>
                </a:solidFill>
                <a:latin typeface="MathJax_Main"/>
              </a:rPr>
              <a:t>+1)</a:t>
            </a:r>
            <a:endParaRPr lang="zh-CN" altLang="en-US" sz="2000" dirty="0">
              <a:solidFill>
                <a:srgbClr val="555555"/>
              </a:solidFill>
              <a:latin typeface="microsoft yahei"/>
            </a:endParaRPr>
          </a:p>
          <a:p>
            <a:pPr algn="ctr"/>
            <a:r>
              <a:rPr lang="zh-CN" altLang="en-US" sz="2000" dirty="0"/>
              <a:t/>
            </a:r>
            <a:br>
              <a:rPr lang="zh-CN" altLang="en-US" sz="2000" dirty="0"/>
            </a:br>
            <a:r>
              <a:rPr lang="zh-CN" altLang="en-US" sz="2000" dirty="0">
                <a:solidFill>
                  <a:srgbClr val="555555"/>
                </a:solidFill>
                <a:latin typeface="microsoft yahei"/>
              </a:rPr>
              <a:t>简单化简： </a:t>
            </a:r>
            <a:r>
              <a:rPr lang="zh-CN" altLang="en-US" sz="2000" dirty="0"/>
              <a:t/>
            </a:r>
            <a:br>
              <a:rPr lang="zh-CN" altLang="en-US" sz="2000" dirty="0"/>
            </a:br>
            <a:r>
              <a:rPr lang="en-US" altLang="zh-CN" sz="2000" dirty="0" err="1">
                <a:solidFill>
                  <a:srgbClr val="555555"/>
                </a:solidFill>
                <a:latin typeface="MathJax_Math-italic"/>
              </a:rPr>
              <a:t>mtoa</a:t>
            </a:r>
            <a:r>
              <a:rPr lang="en-US" altLang="zh-CN" sz="2000" dirty="0">
                <a:solidFill>
                  <a:srgbClr val="555555"/>
                </a:solidFill>
                <a:latin typeface="MathJax_Main"/>
              </a:rPr>
              <a:t>(2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in"/>
              </a:rPr>
              <a:t>1−</a:t>
            </a:r>
            <a:r>
              <a:rPr lang="en-US" altLang="zh-CN" sz="2000" dirty="0">
                <a:solidFill>
                  <a:srgbClr val="555555"/>
                </a:solidFill>
                <a:latin typeface="MathJax_Math-italic"/>
              </a:rPr>
              <a:t>m</a:t>
            </a:r>
            <a:r>
              <a:rPr lang="en-US" altLang="zh-CN" sz="2000" dirty="0">
                <a:solidFill>
                  <a:srgbClr val="555555"/>
                </a:solidFill>
                <a:latin typeface="MathJax_Main"/>
              </a:rPr>
              <a:t>+1)=</a:t>
            </a:r>
            <a:r>
              <a:rPr lang="en-US" altLang="zh-CN" sz="2000" dirty="0" err="1">
                <a:solidFill>
                  <a:srgbClr val="555555"/>
                </a:solidFill>
                <a:latin typeface="MathJax_Math-italic"/>
              </a:rPr>
              <a:t>mtoa</a:t>
            </a:r>
            <a:r>
              <a:rPr lang="en-US" altLang="zh-CN" sz="2000" dirty="0">
                <a:solidFill>
                  <a:srgbClr val="555555"/>
                </a:solidFill>
                <a:latin typeface="MathJax_Main"/>
              </a:rPr>
              <a:t>(2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a:t>
            </a:r>
            <a:endParaRPr lang="zh-CN" altLang="en-US" sz="2000" dirty="0">
              <a:solidFill>
                <a:srgbClr val="555555"/>
              </a:solidFill>
              <a:latin typeface="microsoft yahei"/>
            </a:endParaRPr>
          </a:p>
          <a:p>
            <a:pPr>
              <a:buFont typeface="+mj-lt"/>
              <a:buAutoNum type="arabicPeriod"/>
            </a:pPr>
            <a:r>
              <a:rPr lang="zh-CN" altLang="en-US" sz="2000" dirty="0">
                <a:solidFill>
                  <a:srgbClr val="555555"/>
                </a:solidFill>
                <a:latin typeface="microsoft yahei"/>
              </a:rPr>
              <a:t>若</a:t>
            </a:r>
            <a:r>
              <a:rPr lang="en-US" altLang="zh-CN" sz="2000" dirty="0">
                <a:solidFill>
                  <a:srgbClr val="555555"/>
                </a:solidFill>
                <a:latin typeface="MathJax_Math-italic"/>
              </a:rPr>
              <a:t>m</a:t>
            </a:r>
            <a:r>
              <a:rPr lang="zh-CN" altLang="en-US" sz="2000" dirty="0">
                <a:solidFill>
                  <a:srgbClr val="555555"/>
                </a:solidFill>
                <a:latin typeface="MathJax_Main"/>
              </a:rPr>
              <a:t>∈</a:t>
            </a:r>
            <a:r>
              <a:rPr lang="en-US" altLang="zh-CN" sz="2000" dirty="0">
                <a:solidFill>
                  <a:srgbClr val="555555"/>
                </a:solidFill>
                <a:latin typeface="MathJax_Main"/>
              </a:rPr>
              <a:t>(0,2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in"/>
              </a:rPr>
              <a:t>1)→2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th-italic"/>
              </a:rPr>
              <a:t>m</a:t>
            </a:r>
            <a:r>
              <a:rPr lang="zh-CN" altLang="en-US" sz="2000" dirty="0">
                <a:solidFill>
                  <a:srgbClr val="555555"/>
                </a:solidFill>
                <a:latin typeface="MathJax_Main"/>
              </a:rPr>
              <a:t>∈</a:t>
            </a:r>
            <a:r>
              <a:rPr lang="en-US" altLang="zh-CN" sz="2000" dirty="0">
                <a:solidFill>
                  <a:srgbClr val="555555"/>
                </a:solidFill>
                <a:latin typeface="MathJax_Main"/>
              </a:rPr>
              <a:t>(2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in"/>
              </a:rPr>
              <a:t>1,2</a:t>
            </a:r>
            <a:r>
              <a:rPr lang="en-US" altLang="zh-CN" sz="2000" dirty="0">
                <a:solidFill>
                  <a:srgbClr val="555555"/>
                </a:solidFill>
                <a:latin typeface="MathJax_Math-italic"/>
              </a:rPr>
              <a:t>n</a:t>
            </a:r>
            <a:r>
              <a:rPr lang="en-US" altLang="zh-CN" sz="2000" dirty="0">
                <a:solidFill>
                  <a:srgbClr val="555555"/>
                </a:solidFill>
                <a:latin typeface="MathJax_Main"/>
              </a:rPr>
              <a:t>)</a:t>
            </a:r>
            <a:r>
              <a:rPr lang="zh-CN" altLang="en-US" sz="2000" dirty="0">
                <a:solidFill>
                  <a:srgbClr val="555555"/>
                </a:solidFill>
                <a:latin typeface="microsoft yahei"/>
              </a:rPr>
              <a:t> </a:t>
            </a:r>
            <a:br>
              <a:rPr lang="zh-CN" altLang="en-US" sz="2000" dirty="0">
                <a:solidFill>
                  <a:srgbClr val="555555"/>
                </a:solidFill>
                <a:latin typeface="microsoft yahei"/>
              </a:rPr>
            </a:br>
            <a:r>
              <a:rPr lang="zh-CN" altLang="en-US" sz="2000" dirty="0">
                <a:solidFill>
                  <a:srgbClr val="555555"/>
                </a:solidFill>
                <a:latin typeface="microsoft yahei"/>
              </a:rPr>
              <a:t>根据补码的定义 </a:t>
            </a:r>
          </a:p>
          <a:p>
            <a:pPr algn="ctr"/>
            <a:r>
              <a:rPr lang="zh-CN" altLang="en-US" sz="2000" dirty="0">
                <a:solidFill>
                  <a:srgbClr val="555555"/>
                </a:solidFill>
                <a:latin typeface="MathJax_Main"/>
              </a:rPr>
              <a:t>−</a:t>
            </a:r>
            <a:r>
              <a:rPr lang="en-US" altLang="zh-CN" sz="2000" dirty="0" err="1">
                <a:solidFill>
                  <a:srgbClr val="555555"/>
                </a:solidFill>
                <a:latin typeface="MathJax_Math-italic"/>
              </a:rPr>
              <a:t>mtoa</a:t>
            </a:r>
            <a:r>
              <a:rPr lang="en-US" altLang="zh-CN"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a:t>
            </a:r>
            <a:r>
              <a:rPr lang="en-US" altLang="zh-CN" sz="2000" dirty="0" err="1">
                <a:solidFill>
                  <a:srgbClr val="555555"/>
                </a:solidFill>
                <a:latin typeface="MathJax_Math-italic"/>
              </a:rPr>
              <a:t>mmtoa</a:t>
            </a:r>
            <a:r>
              <a:rPr lang="en-US" altLang="zh-CN" sz="2000" dirty="0">
                <a:solidFill>
                  <a:srgbClr val="555555"/>
                </a:solidFill>
                <a:latin typeface="MathJax_Main"/>
              </a:rPr>
              <a:t>(2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)=−2</a:t>
            </a:r>
            <a:r>
              <a:rPr lang="en-US" altLang="zh-CN" sz="2000" dirty="0">
                <a:solidFill>
                  <a:srgbClr val="555555"/>
                </a:solidFill>
                <a:latin typeface="MathJax_Math-italic"/>
              </a:rPr>
              <a:t>n</a:t>
            </a:r>
            <a:r>
              <a:rPr lang="en-US" altLang="zh-CN" sz="2000" dirty="0">
                <a:solidFill>
                  <a:srgbClr val="555555"/>
                </a:solidFill>
                <a:latin typeface="MathJax_Main"/>
              </a:rPr>
              <a:t>+(2</a:t>
            </a:r>
            <a:r>
              <a:rPr lang="en-US" altLang="zh-CN" sz="2000" dirty="0">
                <a:solidFill>
                  <a:srgbClr val="555555"/>
                </a:solidFill>
                <a:latin typeface="MathJax_Math-italic"/>
              </a:rPr>
              <a:t>n</a:t>
            </a:r>
            <a:r>
              <a:rPr lang="zh-CN" altLang="en-US" sz="2000" dirty="0">
                <a:solidFill>
                  <a:srgbClr val="555555"/>
                </a:solidFill>
                <a:latin typeface="MathJax_Main"/>
              </a:rPr>
              <a:t>−</a:t>
            </a:r>
            <a:r>
              <a:rPr lang="en-US" altLang="zh-CN" sz="2000" dirty="0">
                <a:solidFill>
                  <a:srgbClr val="555555"/>
                </a:solidFill>
                <a:latin typeface="MathJax_Math-italic"/>
              </a:rPr>
              <a:t>m</a:t>
            </a:r>
            <a:r>
              <a:rPr lang="en-US" altLang="zh-CN" sz="2000" dirty="0">
                <a:solidFill>
                  <a:srgbClr val="555555"/>
                </a:solidFill>
                <a:latin typeface="MathJax_Main"/>
              </a:rPr>
              <a:t>)=</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zh-CN" altLang="en-US" sz="2000" dirty="0" smtClean="0">
                <a:solidFill>
                  <a:srgbClr val="555555"/>
                </a:solidFill>
                <a:latin typeface="microsoft yahei"/>
              </a:rPr>
              <a:t/>
            </a:r>
            <a:br>
              <a:rPr lang="zh-CN" altLang="en-US" sz="2000" dirty="0" smtClean="0">
                <a:solidFill>
                  <a:srgbClr val="555555"/>
                </a:solidFill>
                <a:latin typeface="microsoft yahei"/>
              </a:rPr>
            </a:br>
            <a:r>
              <a:rPr lang="zh-CN" altLang="en-US" sz="2000" dirty="0" smtClean="0">
                <a:solidFill>
                  <a:srgbClr val="555555"/>
                </a:solidFill>
                <a:latin typeface="microsoft yahei"/>
              </a:rPr>
              <a:t>所以： </a:t>
            </a:r>
            <a:br>
              <a:rPr lang="zh-CN" altLang="en-US" sz="2000" dirty="0" smtClean="0">
                <a:solidFill>
                  <a:srgbClr val="555555"/>
                </a:solidFill>
                <a:latin typeface="microsoft yahei"/>
              </a:rPr>
            </a:b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a:t>
            </a: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a:t>
            </a:r>
            <a:endParaRPr lang="zh-CN" altLang="en-US" sz="2000" dirty="0"/>
          </a:p>
          <a:p>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239302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4832092"/>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、数码转换</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en-US" altLang="zh-CN" sz="2000" dirty="0" smtClean="0">
                <a:solidFill>
                  <a:srgbClr val="555555"/>
                </a:solidFill>
                <a:latin typeface="microsoft yahei"/>
              </a:rPr>
              <a:t>2.</a:t>
            </a:r>
            <a:r>
              <a:rPr lang="zh-CN" altLang="en-US" sz="2000" dirty="0" smtClean="0">
                <a:solidFill>
                  <a:srgbClr val="555555"/>
                </a:solidFill>
                <a:latin typeface="microsoft yahei"/>
              </a:rPr>
              <a:t>若</a:t>
            </a:r>
            <a:r>
              <a:rPr lang="en-US" altLang="zh-CN" sz="2000" dirty="0" smtClean="0">
                <a:solidFill>
                  <a:srgbClr val="555555"/>
                </a:solidFill>
                <a:latin typeface="MathJax_Math-italic"/>
              </a:rPr>
              <a:t>m</a:t>
            </a:r>
            <a:r>
              <a:rPr lang="zh-CN" altLang="en-US" sz="2000" dirty="0" smtClean="0">
                <a:solidFill>
                  <a:srgbClr val="555555"/>
                </a:solidFill>
                <a:latin typeface="MathJax_Main"/>
              </a:rPr>
              <a:t>∈</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in"/>
              </a:rPr>
              <a:t>1,2</a:t>
            </a:r>
            <a:r>
              <a:rPr lang="en-US" altLang="zh-CN" sz="2000" dirty="0" smtClean="0">
                <a:solidFill>
                  <a:srgbClr val="555555"/>
                </a:solidFill>
                <a:latin typeface="MathJax_Math-italic"/>
              </a:rPr>
              <a:t>n</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th-italic"/>
              </a:rPr>
              <a:t>m</a:t>
            </a:r>
            <a:r>
              <a:rPr lang="zh-CN" altLang="en-US" sz="2000" dirty="0" smtClean="0">
                <a:solidFill>
                  <a:srgbClr val="555555"/>
                </a:solidFill>
                <a:latin typeface="MathJax_Main"/>
              </a:rPr>
              <a:t>∈</a:t>
            </a:r>
            <a:r>
              <a:rPr lang="en-US" altLang="zh-CN" sz="2000" dirty="0" smtClean="0">
                <a:solidFill>
                  <a:srgbClr val="555555"/>
                </a:solidFill>
                <a:latin typeface="MathJax_Main"/>
              </a:rPr>
              <a:t>(0,2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in"/>
              </a:rPr>
              <a:t>1]</a:t>
            </a:r>
            <a:r>
              <a:rPr lang="zh-CN" altLang="en-US" sz="2000" dirty="0" smtClean="0">
                <a:solidFill>
                  <a:srgbClr val="555555"/>
                </a:solidFill>
                <a:latin typeface="microsoft yahei"/>
              </a:rPr>
              <a:t> </a:t>
            </a:r>
            <a:br>
              <a:rPr lang="zh-CN" altLang="en-US" sz="2000" dirty="0" smtClean="0">
                <a:solidFill>
                  <a:srgbClr val="555555"/>
                </a:solidFill>
                <a:latin typeface="microsoft yahei"/>
              </a:rPr>
            </a:br>
            <a:r>
              <a:rPr lang="zh-CN" altLang="en-US" sz="2000" dirty="0" smtClean="0">
                <a:solidFill>
                  <a:srgbClr val="555555"/>
                </a:solidFill>
                <a:latin typeface="microsoft yahei"/>
              </a:rPr>
              <a:t>根据补码的定义 </a:t>
            </a:r>
            <a:br>
              <a:rPr lang="zh-CN" altLang="en-US" sz="2000" dirty="0" smtClean="0">
                <a:solidFill>
                  <a:srgbClr val="555555"/>
                </a:solidFill>
                <a:latin typeface="microsoft yahei"/>
              </a:rPr>
            </a:br>
            <a:endParaRPr lang="zh-CN" altLang="en-US" sz="2000" dirty="0" smtClean="0">
              <a:solidFill>
                <a:srgbClr val="555555"/>
              </a:solidFill>
              <a:latin typeface="microsoft yahei"/>
            </a:endParaRPr>
          </a:p>
          <a:p>
            <a:pPr algn="ctr"/>
            <a:r>
              <a:rPr lang="zh-CN" altLang="en-US" sz="2000" dirty="0" smtClean="0">
                <a:solidFill>
                  <a:srgbClr val="555555"/>
                </a:solidFill>
                <a:latin typeface="MathJax_Main"/>
              </a:rPr>
              <a:t>−</a:t>
            </a: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err="1" smtClean="0">
                <a:solidFill>
                  <a:srgbClr val="555555"/>
                </a:solidFill>
                <a:latin typeface="MathJax_Math-italic"/>
              </a:rPr>
              <a:t>mmtoa</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th-italic"/>
              </a:rPr>
              <a:t>m</a:t>
            </a:r>
            <a:r>
              <a:rPr lang="zh-CN" altLang="en-US" sz="2000" dirty="0" smtClean="0">
                <a:solidFill>
                  <a:srgbClr val="555555"/>
                </a:solidFill>
                <a:latin typeface="microsoft yahei"/>
              </a:rPr>
              <a:t/>
            </a:r>
            <a:br>
              <a:rPr lang="zh-CN" altLang="en-US" sz="2000" dirty="0" smtClean="0">
                <a:solidFill>
                  <a:srgbClr val="555555"/>
                </a:solidFill>
                <a:latin typeface="microsoft yahei"/>
              </a:rPr>
            </a:br>
            <a:r>
              <a:rPr lang="zh-CN" altLang="en-US" sz="2000" dirty="0" smtClean="0">
                <a:solidFill>
                  <a:srgbClr val="555555"/>
                </a:solidFill>
                <a:latin typeface="microsoft yahei"/>
              </a:rPr>
              <a:t>所以： </a:t>
            </a:r>
            <a:br>
              <a:rPr lang="zh-CN" altLang="en-US" sz="2000" dirty="0" smtClean="0">
                <a:solidFill>
                  <a:srgbClr val="555555"/>
                </a:solidFill>
                <a:latin typeface="microsoft yahei"/>
              </a:rPr>
            </a:b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(2</a:t>
            </a:r>
            <a:r>
              <a:rPr lang="en-US" altLang="zh-CN" sz="2000" dirty="0" smtClean="0">
                <a:solidFill>
                  <a:srgbClr val="555555"/>
                </a:solidFill>
                <a:latin typeface="MathJax_Math-italic"/>
              </a:rPr>
              <a:t>n</a:t>
            </a:r>
            <a:r>
              <a:rPr lang="zh-CN" altLang="en-US"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a:t>
            </a: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a:t>
            </a:r>
            <a:endParaRPr lang="zh-CN" altLang="en-US" sz="2000" dirty="0" smtClean="0">
              <a:solidFill>
                <a:srgbClr val="555555"/>
              </a:solidFill>
              <a:latin typeface="microsoft yahei"/>
            </a:endParaRPr>
          </a:p>
          <a:p>
            <a:r>
              <a:rPr lang="zh-CN" altLang="en-US" sz="2000" dirty="0" smtClean="0">
                <a:solidFill>
                  <a:srgbClr val="555555"/>
                </a:solidFill>
                <a:latin typeface="microsoft yahei"/>
              </a:rPr>
              <a:t>综上所述， </a:t>
            </a:r>
            <a:br>
              <a:rPr lang="zh-CN" altLang="en-US" sz="2000" dirty="0" smtClean="0">
                <a:solidFill>
                  <a:srgbClr val="555555"/>
                </a:solidFill>
                <a:latin typeface="microsoft yahei"/>
              </a:rPr>
            </a:br>
            <a:endParaRPr lang="zh-CN" altLang="en-US" sz="2000" dirty="0" smtClean="0">
              <a:solidFill>
                <a:srgbClr val="555555"/>
              </a:solidFill>
              <a:latin typeface="microsoft yahei"/>
            </a:endParaRPr>
          </a:p>
          <a:p>
            <a:pPr algn="ct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a:t>
            </a:r>
            <a:r>
              <a:rPr lang="en-US" altLang="zh-CN" sz="2000" dirty="0" smtClean="0">
                <a:solidFill>
                  <a:srgbClr val="555555"/>
                </a:solidFill>
                <a:latin typeface="MathJax_Math-italic"/>
              </a:rPr>
              <a:t>Not</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)+1)=−</a:t>
            </a:r>
            <a:r>
              <a:rPr lang="en-US" altLang="zh-CN" sz="2000" dirty="0" err="1" smtClean="0">
                <a:solidFill>
                  <a:srgbClr val="555555"/>
                </a:solidFill>
                <a:latin typeface="MathJax_Math-italic"/>
              </a:rPr>
              <a:t>mtoa</a:t>
            </a:r>
            <a:r>
              <a:rPr lang="en-US" altLang="zh-CN" sz="2000" dirty="0" smtClean="0">
                <a:solidFill>
                  <a:srgbClr val="555555"/>
                </a:solidFill>
                <a:latin typeface="MathJax_Main"/>
              </a:rPr>
              <a:t>(</a:t>
            </a:r>
            <a:r>
              <a:rPr lang="en-US" altLang="zh-CN" sz="2000" dirty="0" smtClean="0">
                <a:solidFill>
                  <a:srgbClr val="555555"/>
                </a:solidFill>
                <a:latin typeface="MathJax_Math-italic"/>
              </a:rPr>
              <a:t>m</a:t>
            </a:r>
            <a:r>
              <a:rPr lang="en-US" altLang="zh-CN" sz="2000" dirty="0" smtClean="0">
                <a:solidFill>
                  <a:srgbClr val="555555"/>
                </a:solidFill>
                <a:latin typeface="MathJax_Main"/>
              </a:rPr>
              <a:t>)</a:t>
            </a:r>
            <a:endParaRPr lang="zh-CN" altLang="en-US" sz="2000" dirty="0" smtClean="0">
              <a:solidFill>
                <a:srgbClr val="555555"/>
              </a:solidFill>
              <a:latin typeface="microsoft yahei"/>
            </a:endParaRPr>
          </a:p>
          <a:p>
            <a:r>
              <a:rPr lang="zh-CN" altLang="en-US" sz="2000" dirty="0" smtClean="0"/>
              <a:t/>
            </a:r>
            <a:br>
              <a:rPr lang="zh-CN" altLang="en-US" sz="2000" dirty="0" smtClean="0"/>
            </a:br>
            <a:r>
              <a:rPr lang="zh-CN" altLang="en-US" sz="2000" dirty="0" smtClean="0">
                <a:solidFill>
                  <a:srgbClr val="555555"/>
                </a:solidFill>
                <a:latin typeface="microsoft yahei"/>
              </a:rPr>
              <a:t>证毕。</a:t>
            </a:r>
          </a:p>
          <a:p>
            <a:r>
              <a:rPr lang="zh-CN" altLang="en-US" sz="2000" dirty="0" smtClean="0"/>
              <a:t>所以，</a:t>
            </a:r>
            <a:r>
              <a:rPr lang="zh-CN" altLang="en-US" sz="2000" b="1" dirty="0" smtClean="0"/>
              <a:t>非</a:t>
            </a:r>
            <a:r>
              <a:rPr lang="en-US" altLang="zh-CN" sz="2000" b="1" dirty="0" smtClean="0"/>
              <a:t>0</a:t>
            </a:r>
            <a:r>
              <a:rPr lang="zh-CN" altLang="en-US" sz="2000" b="1" dirty="0" smtClean="0"/>
              <a:t>数</a:t>
            </a:r>
            <a:r>
              <a:rPr lang="zh-CN" altLang="en-US" sz="2000" dirty="0" smtClean="0"/>
              <a:t>的补码按位取反再加一即为</a:t>
            </a:r>
            <a:r>
              <a:rPr lang="zh-CN" altLang="en-US" sz="2000" b="1" dirty="0" smtClean="0"/>
              <a:t>其相反数</a:t>
            </a:r>
            <a:r>
              <a:rPr lang="zh-CN" altLang="en-US" sz="2000" dirty="0" smtClean="0"/>
              <a:t>的补码。 </a:t>
            </a:r>
            <a:br>
              <a:rPr lang="zh-CN" altLang="en-US" sz="2000" dirty="0" smtClean="0"/>
            </a:br>
            <a:r>
              <a:rPr lang="zh-CN" altLang="en-US" sz="2000" b="1" dirty="0" smtClean="0"/>
              <a:t>特别地</a:t>
            </a:r>
            <a:r>
              <a:rPr lang="zh-CN" altLang="en-US" sz="2000" dirty="0" smtClean="0"/>
              <a:t>，</a:t>
            </a:r>
            <a:r>
              <a:rPr lang="en-US" altLang="zh-CN" sz="2000" dirty="0" smtClean="0"/>
              <a:t>0</a:t>
            </a:r>
            <a:r>
              <a:rPr lang="zh-CN" altLang="en-US" sz="2000" dirty="0" smtClean="0"/>
              <a:t>的相反数的补码是其本身，这个可以单独验证。</a:t>
            </a:r>
          </a:p>
          <a:p>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20937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2241517" y="1257654"/>
            <a:ext cx="8449930" cy="5139869"/>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、数转码</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000" kern="0" dirty="0" smtClean="0">
              <a:solidFill>
                <a:srgbClr val="2B91AF"/>
              </a:solidFill>
              <a:latin typeface="NSimSun"/>
              <a:cs typeface="NSimSun"/>
            </a:endParaRPr>
          </a:p>
          <a:p>
            <a:r>
              <a:rPr lang="en-US" altLang="zh-CN" sz="2000" kern="0" dirty="0" smtClean="0">
                <a:solidFill>
                  <a:srgbClr val="2B91AF"/>
                </a:solidFill>
                <a:latin typeface="NSimSun"/>
                <a:cs typeface="NSimSun"/>
              </a:rPr>
              <a:t>word</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atom(</a:t>
            </a:r>
            <a:r>
              <a:rPr lang="en-US" altLang="zh-CN" sz="2000" kern="0" dirty="0">
                <a:solidFill>
                  <a:srgbClr val="0000FF"/>
                </a:solidFill>
                <a:latin typeface="NSimSun"/>
                <a:cs typeface="NSimSun"/>
              </a:rPr>
              <a:t>char</a:t>
            </a:r>
            <a:r>
              <a:rPr lang="en-US" altLang="zh-CN" sz="2000" kern="0" dirty="0">
                <a:solidFill>
                  <a:srgbClr val="000000"/>
                </a:solidFill>
                <a:latin typeface="NSimSun"/>
                <a:cs typeface="NSimSun"/>
              </a:rPr>
              <a:t>* </a:t>
            </a:r>
            <a:r>
              <a:rPr lang="en-US" altLang="zh-CN" sz="2000" kern="0" dirty="0" err="1">
                <a:solidFill>
                  <a:srgbClr val="808080"/>
                </a:solidFill>
                <a:latin typeface="NSimSun"/>
                <a:cs typeface="NSimSun"/>
              </a:rPr>
              <a:t>str</a:t>
            </a:r>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 res = 0, flag = 0;</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for</a:t>
            </a:r>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 0; </a:t>
            </a:r>
            <a:r>
              <a:rPr lang="en-US" altLang="zh-CN" sz="2000" kern="0" dirty="0" err="1">
                <a:solidFill>
                  <a:srgbClr val="808080"/>
                </a:solidFill>
                <a:latin typeface="NSimSun"/>
                <a:cs typeface="NSimSun"/>
              </a:rPr>
              <a:t>str</a:t>
            </a:r>
            <a:r>
              <a:rPr lang="en-US" altLang="zh-CN" sz="2000" kern="0" dirty="0">
                <a:solidFill>
                  <a:srgbClr val="000000"/>
                </a:solidFill>
                <a:latin typeface="NSimSun"/>
                <a:cs typeface="NSimSun"/>
              </a:rPr>
              <a:t>[</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if</a:t>
            </a:r>
            <a:r>
              <a:rPr lang="en-US" altLang="zh-CN" sz="2000" kern="0" dirty="0">
                <a:solidFill>
                  <a:srgbClr val="000000"/>
                </a:solidFill>
                <a:latin typeface="NSimSun"/>
                <a:cs typeface="NSimSun"/>
              </a:rPr>
              <a:t> (</a:t>
            </a:r>
            <a:r>
              <a:rPr lang="en-US" altLang="zh-CN" sz="2000" kern="0" dirty="0">
                <a:solidFill>
                  <a:srgbClr val="A31515"/>
                </a:solidFill>
                <a:latin typeface="NSimSun"/>
                <a:cs typeface="NSimSun"/>
              </a:rPr>
              <a:t>'0'</a:t>
            </a:r>
            <a:r>
              <a:rPr lang="en-US" altLang="zh-CN" sz="2000" kern="0" dirty="0">
                <a:solidFill>
                  <a:srgbClr val="000000"/>
                </a:solidFill>
                <a:latin typeface="NSimSun"/>
                <a:cs typeface="NSimSun"/>
              </a:rPr>
              <a:t> &lt;= </a:t>
            </a:r>
            <a:r>
              <a:rPr lang="en-US" altLang="zh-CN" sz="2000" kern="0" dirty="0" err="1">
                <a:solidFill>
                  <a:srgbClr val="808080"/>
                </a:solidFill>
                <a:latin typeface="NSimSun"/>
                <a:cs typeface="NSimSun"/>
              </a:rPr>
              <a:t>str</a:t>
            </a:r>
            <a:r>
              <a:rPr lang="en-US" altLang="zh-CN" sz="2000" kern="0" dirty="0">
                <a:solidFill>
                  <a:srgbClr val="000000"/>
                </a:solidFill>
                <a:latin typeface="NSimSun"/>
                <a:cs typeface="NSimSun"/>
              </a:rPr>
              <a:t>[</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&amp;&amp; </a:t>
            </a:r>
            <a:r>
              <a:rPr lang="en-US" altLang="zh-CN" sz="2000" kern="0" dirty="0" err="1">
                <a:solidFill>
                  <a:srgbClr val="808080"/>
                </a:solidFill>
                <a:latin typeface="NSimSun"/>
                <a:cs typeface="NSimSun"/>
              </a:rPr>
              <a:t>str</a:t>
            </a:r>
            <a:r>
              <a:rPr lang="en-US" altLang="zh-CN" sz="2000" kern="0" dirty="0">
                <a:solidFill>
                  <a:srgbClr val="000000"/>
                </a:solidFill>
                <a:latin typeface="NSimSun"/>
                <a:cs typeface="NSimSun"/>
              </a:rPr>
              <a:t>[</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&lt;= </a:t>
            </a:r>
            <a:r>
              <a:rPr lang="en-US" altLang="zh-CN" sz="2000" kern="0" dirty="0">
                <a:solidFill>
                  <a:srgbClr val="A31515"/>
                </a:solidFill>
                <a:latin typeface="NSimSun"/>
                <a:cs typeface="NSimSun"/>
              </a:rPr>
              <a:t>'9'</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res = 10 * res + </a:t>
            </a:r>
            <a:r>
              <a:rPr lang="en-US" altLang="zh-CN" sz="2000" kern="0" dirty="0" err="1">
                <a:solidFill>
                  <a:srgbClr val="808080"/>
                </a:solidFill>
                <a:latin typeface="NSimSun"/>
                <a:cs typeface="NSimSun"/>
              </a:rPr>
              <a:t>str</a:t>
            </a:r>
            <a:r>
              <a:rPr lang="en-US" altLang="zh-CN" sz="2000" kern="0" dirty="0">
                <a:solidFill>
                  <a:srgbClr val="000000"/>
                </a:solidFill>
                <a:latin typeface="NSimSun"/>
                <a:cs typeface="NSimSun"/>
              </a:rPr>
              <a:t>[</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 </a:t>
            </a:r>
            <a:r>
              <a:rPr lang="en-US" altLang="zh-CN" sz="2000" kern="0" dirty="0">
                <a:solidFill>
                  <a:srgbClr val="A31515"/>
                </a:solidFill>
                <a:latin typeface="NSimSun"/>
                <a:cs typeface="NSimSun"/>
              </a:rPr>
              <a:t>'0'</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else</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if</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 0 &amp;&amp; </a:t>
            </a:r>
            <a:r>
              <a:rPr lang="en-US" altLang="zh-CN" sz="2000" kern="0" dirty="0" err="1">
                <a:solidFill>
                  <a:srgbClr val="808080"/>
                </a:solidFill>
                <a:latin typeface="NSimSun"/>
                <a:cs typeface="NSimSun"/>
              </a:rPr>
              <a:t>str</a:t>
            </a:r>
            <a:r>
              <a:rPr lang="en-US" altLang="zh-CN" sz="2000" kern="0" dirty="0">
                <a:solidFill>
                  <a:srgbClr val="000000"/>
                </a:solidFill>
                <a:latin typeface="NSimSun"/>
                <a:cs typeface="NSimSun"/>
              </a:rPr>
              <a:t>[</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 </a:t>
            </a:r>
            <a:r>
              <a:rPr lang="en-US" altLang="zh-CN" sz="2000" kern="0" dirty="0">
                <a:solidFill>
                  <a:srgbClr val="A31515"/>
                </a:solidFill>
                <a:latin typeface="NSimSun"/>
                <a:cs typeface="NSimSun"/>
              </a:rPr>
              <a:t>'-'</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flag = 1; </a:t>
            </a:r>
            <a:r>
              <a:rPr lang="en-US" altLang="zh-CN" sz="2000" kern="0" dirty="0">
                <a:solidFill>
                  <a:srgbClr val="008000"/>
                </a:solidFill>
                <a:latin typeface="NSimSun"/>
                <a:cs typeface="NSimSun"/>
              </a:rPr>
              <a:t>// negative flag</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else</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 </a:t>
            </a:r>
            <a:r>
              <a:rPr lang="en-US" altLang="zh-CN" sz="2000" kern="0" dirty="0">
                <a:solidFill>
                  <a:srgbClr val="008000"/>
                </a:solidFill>
                <a:latin typeface="NSimSun"/>
                <a:cs typeface="NSimSun"/>
              </a:rPr>
              <a:t>// illegal character</a:t>
            </a:r>
            <a:endParaRPr lang="zh-CN" altLang="zh-CN" sz="2400" kern="100" dirty="0">
              <a:cs typeface="Times New Roman"/>
            </a:endParaRPr>
          </a:p>
          <a:p>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8000"/>
                </a:solidFill>
                <a:latin typeface="NSimSun"/>
                <a:cs typeface="NSimSun"/>
              </a:rPr>
              <a:t>// if res != 0 and negative flag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8000"/>
                </a:solidFill>
                <a:latin typeface="NSimSun"/>
                <a:cs typeface="NSimSun"/>
              </a:rPr>
              <a:t>// consider about the input "-0"</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if</a:t>
            </a:r>
            <a:r>
              <a:rPr lang="en-US" altLang="zh-CN" sz="2000" kern="0" dirty="0">
                <a:solidFill>
                  <a:srgbClr val="000000"/>
                </a:solidFill>
                <a:latin typeface="NSimSun"/>
                <a:cs typeface="NSimSun"/>
              </a:rPr>
              <a:t> (res &amp;&amp; flag)</a:t>
            </a:r>
            <a:endParaRPr lang="zh-CN" altLang="zh-CN" sz="2400" kern="100" dirty="0">
              <a:cs typeface="Times New Roman"/>
            </a:endParaRPr>
          </a:p>
          <a:p>
            <a:r>
              <a:rPr lang="en-US" altLang="zh-CN" sz="2000" kern="0" dirty="0">
                <a:solidFill>
                  <a:srgbClr val="000000"/>
                </a:solidFill>
                <a:latin typeface="NSimSun"/>
                <a:cs typeface="NSimSun"/>
              </a:rPr>
              <a:t>		res = ~res + 1;</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return</a:t>
            </a:r>
            <a:r>
              <a:rPr lang="en-US" altLang="zh-CN" sz="2000" kern="0" dirty="0">
                <a:solidFill>
                  <a:srgbClr val="000000"/>
                </a:solidFill>
                <a:latin typeface="NSimSun"/>
                <a:cs typeface="NSimSun"/>
              </a:rPr>
              <a:t> res;</a:t>
            </a:r>
            <a:endParaRPr lang="zh-CN" altLang="zh-CN" sz="2400" kern="100" dirty="0">
              <a:cs typeface="Times New Roman"/>
            </a:endParaRPr>
          </a:p>
          <a:p>
            <a:pPr algn="just">
              <a:spcAft>
                <a:spcPts val="0"/>
              </a:spcAft>
            </a:pPr>
            <a:r>
              <a:rPr lang="en-US" altLang="zh-CN" sz="2000" kern="0" dirty="0" smtClean="0">
                <a:solidFill>
                  <a:srgbClr val="000000"/>
                </a:solidFill>
                <a:latin typeface="NSimSun"/>
                <a:cs typeface="NSimSun"/>
              </a:rPr>
              <a:t>}</a:t>
            </a:r>
            <a:endParaRPr lang="zh-CN" altLang="zh-CN" sz="2400" kern="100" dirty="0">
              <a:cs typeface="Times New Roman"/>
            </a:endParaRPr>
          </a:p>
        </p:txBody>
      </p:sp>
    </p:spTree>
    <p:extLst>
      <p:ext uri="{BB962C8B-B14F-4D97-AF65-F5344CB8AC3E}">
        <p14:creationId xmlns:p14="http://schemas.microsoft.com/office/powerpoint/2010/main" val="240499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补</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77918" y="864567"/>
            <a:ext cx="5069306" cy="4955203"/>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、码转数</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0000FF"/>
                </a:solidFill>
                <a:latin typeface="NSimSun"/>
                <a:cs typeface="NSimSun"/>
              </a:rPr>
              <a:t>char</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mtoa</a:t>
            </a:r>
            <a:r>
              <a:rPr lang="en-US" altLang="zh-CN" kern="0" dirty="0">
                <a:solidFill>
                  <a:srgbClr val="000000"/>
                </a:solidFill>
                <a:latin typeface="NSimSun"/>
                <a:cs typeface="NSimSun"/>
              </a:rPr>
              <a:t>(</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 res = (</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malloc</a:t>
            </a:r>
            <a:r>
              <a:rPr lang="en-US" altLang="zh-CN" kern="0" dirty="0">
                <a:solidFill>
                  <a:srgbClr val="000000"/>
                </a:solidFill>
                <a:latin typeface="NSimSun"/>
                <a:cs typeface="NSimSun"/>
              </a:rPr>
              <a:t>(</a:t>
            </a:r>
            <a:r>
              <a:rPr lang="en-US" altLang="zh-CN" kern="0" dirty="0" err="1">
                <a:solidFill>
                  <a:srgbClr val="0000FF"/>
                </a:solidFill>
                <a:latin typeface="NSimSun"/>
                <a:cs typeface="NSimSun"/>
              </a:rPr>
              <a:t>sizeof</a:t>
            </a:r>
            <a:r>
              <a:rPr lang="en-US" altLang="zh-CN" kern="0" dirty="0">
                <a:solidFill>
                  <a:srgbClr val="000000"/>
                </a:solidFill>
                <a:latin typeface="NSimSun"/>
                <a:cs typeface="NSimSun"/>
              </a:rPr>
              <a:t>(</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 * 12);</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flag =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&gt;&gt; 31; </a:t>
            </a:r>
            <a:r>
              <a:rPr lang="en-US" altLang="zh-CN" kern="0" dirty="0">
                <a:solidFill>
                  <a:srgbClr val="008000"/>
                </a:solidFill>
                <a:latin typeface="NSimSun"/>
                <a:cs typeface="NSimSun"/>
              </a:rPr>
              <a:t>// get the </a:t>
            </a:r>
            <a:r>
              <a:rPr lang="en-US" altLang="zh-CN" kern="0" dirty="0" err="1">
                <a:solidFill>
                  <a:srgbClr val="008000"/>
                </a:solidFill>
                <a:latin typeface="NSimSun"/>
                <a:cs typeface="NSimSun"/>
              </a:rPr>
              <a:t>topest</a:t>
            </a:r>
            <a:r>
              <a:rPr lang="en-US" altLang="zh-CN" kern="0" dirty="0">
                <a:solidFill>
                  <a:srgbClr val="008000"/>
                </a:solidFill>
                <a:latin typeface="NSimSun"/>
                <a:cs typeface="NSimSun"/>
              </a:rPr>
              <a:t> digit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cur = 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(flag) { </a:t>
            </a:r>
            <a:r>
              <a:rPr lang="en-US" altLang="zh-CN" kern="0" dirty="0">
                <a:solidFill>
                  <a:srgbClr val="008000"/>
                </a:solidFill>
                <a:latin typeface="NSimSun"/>
                <a:cs typeface="NSimSun"/>
              </a:rPr>
              <a:t>// if negative</a:t>
            </a:r>
            <a:endParaRPr lang="zh-CN" altLang="zh-CN" sz="2000" kern="100" dirty="0">
              <a:cs typeface="Times New Roman"/>
            </a:endParaRPr>
          </a:p>
          <a:p>
            <a:r>
              <a:rPr lang="en-US" altLang="zh-CN" kern="0" dirty="0">
                <a:solidFill>
                  <a:srgbClr val="000000"/>
                </a:solidFill>
                <a:latin typeface="NSimSun"/>
                <a:cs typeface="NSimSun"/>
              </a:rPr>
              <a:t>		res[cur++] = </a:t>
            </a:r>
            <a:r>
              <a:rPr lang="en-US" altLang="zh-CN" kern="0" dirty="0">
                <a:solidFill>
                  <a:srgbClr val="A31515"/>
                </a:solidFill>
                <a:latin typeface="NSimSun"/>
                <a:cs typeface="NSimSun"/>
              </a:rPr>
              <a:t>'-'</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+ 1;</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startCur</a:t>
            </a:r>
            <a:r>
              <a:rPr lang="en-US" altLang="zh-CN" kern="0" dirty="0">
                <a:solidFill>
                  <a:srgbClr val="000000"/>
                </a:solidFill>
                <a:latin typeface="NSimSun"/>
                <a:cs typeface="NSimSun"/>
              </a:rPr>
              <a:t> = cur;</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while</a:t>
            </a:r>
            <a:r>
              <a:rPr lang="en-US" altLang="zh-CN" kern="0" dirty="0">
                <a:solidFill>
                  <a:srgbClr val="000000"/>
                </a:solidFill>
                <a:latin typeface="NSimSun"/>
                <a:cs typeface="NSimSun"/>
              </a:rPr>
              <a:t>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res[cur++] =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 10 + </a:t>
            </a:r>
            <a:r>
              <a:rPr lang="en-US" altLang="zh-CN" kern="0" dirty="0">
                <a:solidFill>
                  <a:srgbClr val="A31515"/>
                </a:solidFill>
                <a:latin typeface="NSimSun"/>
                <a:cs typeface="NSimSun"/>
              </a:rPr>
              <a:t>'0'</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808080"/>
                </a:solidFill>
                <a:latin typeface="NSimSun"/>
                <a:cs typeface="NSimSun"/>
              </a:rPr>
              <a:t>w</a:t>
            </a:r>
            <a:r>
              <a:rPr lang="en-US" altLang="zh-CN" kern="0" dirty="0">
                <a:solidFill>
                  <a:srgbClr val="000000"/>
                </a:solidFill>
                <a:latin typeface="NSimSun"/>
                <a:cs typeface="NSimSun"/>
              </a:rPr>
              <a:t> /= 10;</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endCur</a:t>
            </a:r>
            <a:r>
              <a:rPr lang="en-US" altLang="zh-CN" kern="0" dirty="0">
                <a:solidFill>
                  <a:srgbClr val="000000"/>
                </a:solidFill>
                <a:latin typeface="NSimSun"/>
                <a:cs typeface="NSimSun"/>
              </a:rPr>
              <a:t> = cur - 1</a:t>
            </a:r>
            <a:r>
              <a:rPr lang="en-US" altLang="zh-CN" kern="0" dirty="0" smtClean="0">
                <a:solidFill>
                  <a:srgbClr val="000000"/>
                </a:solidFill>
                <a:latin typeface="NSimSun"/>
                <a:cs typeface="NSimSun"/>
              </a:rPr>
              <a:t>;</a:t>
            </a:r>
            <a:endParaRPr lang="zh-CN" altLang="zh-CN" sz="2000" kern="100" dirty="0">
              <a:cs typeface="Times New Roman"/>
            </a:endParaRPr>
          </a:p>
        </p:txBody>
      </p:sp>
      <p:sp>
        <p:nvSpPr>
          <p:cNvPr id="2" name="TextBox 1"/>
          <p:cNvSpPr txBox="1"/>
          <p:nvPr/>
        </p:nvSpPr>
        <p:spPr>
          <a:xfrm>
            <a:off x="6173566" y="1249288"/>
            <a:ext cx="6399434" cy="3754874"/>
          </a:xfrm>
          <a:prstGeom prst="rect">
            <a:avLst/>
          </a:prstGeom>
          <a:noFill/>
        </p:spPr>
        <p:txBody>
          <a:bodyPr wrap="square" rtlCol="0">
            <a:spAutoFit/>
          </a:bodyPr>
          <a:lstStyle/>
          <a:p>
            <a:r>
              <a:rPr lang="en-US" altLang="zh-CN" sz="2000" kern="0" dirty="0">
                <a:solidFill>
                  <a:srgbClr val="000000"/>
                </a:solidFill>
                <a:latin typeface="NSimSun"/>
                <a:cs typeface="NSimSun"/>
              </a:rPr>
              <a:t>	</a:t>
            </a:r>
            <a:r>
              <a:rPr lang="en-US" altLang="zh-CN" sz="2000" kern="0" dirty="0">
                <a:solidFill>
                  <a:srgbClr val="008000"/>
                </a:solidFill>
                <a:latin typeface="NSimSun"/>
                <a:cs typeface="NSimSun"/>
              </a:rPr>
              <a:t>// let's reverse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while</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startCur</a:t>
            </a:r>
            <a:r>
              <a:rPr lang="en-US" altLang="zh-CN" sz="2000" kern="0" dirty="0">
                <a:solidFill>
                  <a:srgbClr val="000000"/>
                </a:solidFill>
                <a:latin typeface="NSimSun"/>
                <a:cs typeface="NSimSun"/>
              </a:rPr>
              <a:t> &lt; </a:t>
            </a:r>
            <a:r>
              <a:rPr lang="en-US" altLang="zh-CN" sz="2000" kern="0" dirty="0" err="1">
                <a:solidFill>
                  <a:srgbClr val="000000"/>
                </a:solidFill>
                <a:latin typeface="NSimSun"/>
                <a:cs typeface="NSimSun"/>
              </a:rPr>
              <a:t>endCur</a:t>
            </a:r>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char</a:t>
            </a:r>
            <a:r>
              <a:rPr lang="en-US" altLang="zh-CN" sz="2000" kern="0" dirty="0">
                <a:solidFill>
                  <a:srgbClr val="000000"/>
                </a:solidFill>
                <a:latin typeface="NSimSun"/>
                <a:cs typeface="NSimSun"/>
              </a:rPr>
              <a:t> temp = res[</a:t>
            </a:r>
            <a:r>
              <a:rPr lang="en-US" altLang="zh-CN" sz="2000" kern="0" dirty="0" err="1">
                <a:solidFill>
                  <a:srgbClr val="000000"/>
                </a:solidFill>
                <a:latin typeface="NSimSun"/>
                <a:cs typeface="NSimSun"/>
              </a:rPr>
              <a:t>startCur</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res[</a:t>
            </a:r>
            <a:r>
              <a:rPr lang="en-US" altLang="zh-CN" sz="2000" kern="0" dirty="0" err="1">
                <a:solidFill>
                  <a:srgbClr val="000000"/>
                </a:solidFill>
                <a:latin typeface="NSimSun"/>
                <a:cs typeface="NSimSun"/>
              </a:rPr>
              <a:t>startCur</a:t>
            </a:r>
            <a:r>
              <a:rPr lang="en-US" altLang="zh-CN" sz="2000" kern="0" dirty="0">
                <a:solidFill>
                  <a:srgbClr val="000000"/>
                </a:solidFill>
                <a:latin typeface="NSimSun"/>
                <a:cs typeface="NSimSun"/>
              </a:rPr>
              <a:t>++] = res[</a:t>
            </a:r>
            <a:r>
              <a:rPr lang="en-US" altLang="zh-CN" sz="2000" kern="0" dirty="0" err="1">
                <a:solidFill>
                  <a:srgbClr val="000000"/>
                </a:solidFill>
                <a:latin typeface="NSimSun"/>
                <a:cs typeface="NSimSun"/>
              </a:rPr>
              <a:t>endCur</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res[</a:t>
            </a:r>
            <a:r>
              <a:rPr lang="en-US" altLang="zh-CN" sz="2000" kern="0" dirty="0" err="1">
                <a:solidFill>
                  <a:srgbClr val="000000"/>
                </a:solidFill>
                <a:latin typeface="NSimSun"/>
                <a:cs typeface="NSimSun"/>
              </a:rPr>
              <a:t>endCur</a:t>
            </a:r>
            <a:r>
              <a:rPr lang="en-US" altLang="zh-CN" sz="2000" kern="0" dirty="0">
                <a:solidFill>
                  <a:srgbClr val="000000"/>
                </a:solidFill>
                <a:latin typeface="NSimSun"/>
                <a:cs typeface="NSimSun"/>
              </a:rPr>
              <a:t>--] = temp;</a:t>
            </a:r>
            <a:endParaRPr lang="zh-CN" altLang="zh-CN" sz="2400" kern="100" dirty="0">
              <a:cs typeface="Times New Roman"/>
            </a:endParaRPr>
          </a:p>
          <a:p>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if</a:t>
            </a:r>
            <a:r>
              <a:rPr lang="en-US" altLang="zh-CN" sz="2000" kern="0" dirty="0">
                <a:solidFill>
                  <a:srgbClr val="000000"/>
                </a:solidFill>
                <a:latin typeface="NSimSun"/>
                <a:cs typeface="NSimSun"/>
              </a:rPr>
              <a:t> (cur == 0)</a:t>
            </a:r>
            <a:endParaRPr lang="zh-CN" altLang="zh-CN" sz="2400" kern="100" dirty="0">
              <a:cs typeface="Times New Roman"/>
            </a:endParaRPr>
          </a:p>
          <a:p>
            <a:r>
              <a:rPr lang="en-US" altLang="zh-CN" sz="2000" kern="0" dirty="0">
                <a:solidFill>
                  <a:srgbClr val="000000"/>
                </a:solidFill>
                <a:latin typeface="NSimSun"/>
                <a:cs typeface="NSimSun"/>
              </a:rPr>
              <a:t>		res[cur++] = </a:t>
            </a:r>
            <a:r>
              <a:rPr lang="en-US" altLang="zh-CN" sz="2000" kern="0" dirty="0">
                <a:solidFill>
                  <a:srgbClr val="A31515"/>
                </a:solidFill>
                <a:latin typeface="NSimSun"/>
                <a:cs typeface="NSimSun"/>
              </a:rPr>
              <a:t>'0'</a:t>
            </a:r>
            <a:r>
              <a:rPr lang="en-US" altLang="zh-CN" sz="2000" kern="0" dirty="0">
                <a:solidFill>
                  <a:srgbClr val="000000"/>
                </a:solidFill>
                <a:latin typeface="NSimSun"/>
                <a:cs typeface="NSimSun"/>
              </a:rPr>
              <a:t>; </a:t>
            </a:r>
            <a:r>
              <a:rPr lang="en-US" altLang="zh-CN" sz="2000" kern="0" dirty="0">
                <a:solidFill>
                  <a:srgbClr val="008000"/>
                </a:solidFill>
                <a:latin typeface="NSimSun"/>
                <a:cs typeface="NSimSun"/>
              </a:rPr>
              <a:t>// if 0</a:t>
            </a:r>
            <a:endParaRPr lang="zh-CN" altLang="zh-CN" sz="2400" kern="100" dirty="0">
              <a:cs typeface="Times New Roman"/>
            </a:endParaRPr>
          </a:p>
          <a:p>
            <a:r>
              <a:rPr lang="en-US" altLang="zh-CN" sz="2000" kern="0" dirty="0">
                <a:solidFill>
                  <a:srgbClr val="000000"/>
                </a:solidFill>
                <a:latin typeface="NSimSun"/>
                <a:cs typeface="NSimSun"/>
              </a:rPr>
              <a:t>	res[cur] = </a:t>
            </a:r>
            <a:r>
              <a:rPr lang="en-US" altLang="zh-CN" sz="2000" kern="0" dirty="0">
                <a:solidFill>
                  <a:srgbClr val="A31515"/>
                </a:solidFill>
                <a:latin typeface="NSimSun"/>
                <a:cs typeface="NSimSun"/>
              </a:rPr>
              <a:t>'\0'</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return</a:t>
            </a:r>
            <a:r>
              <a:rPr lang="en-US" altLang="zh-CN" sz="2000" kern="0" dirty="0">
                <a:solidFill>
                  <a:srgbClr val="000000"/>
                </a:solidFill>
                <a:latin typeface="NSimSun"/>
                <a:cs typeface="NSimSun"/>
              </a:rPr>
              <a:t> res;</a:t>
            </a:r>
            <a:endParaRPr lang="zh-CN" altLang="zh-CN" sz="2400" kern="100" dirty="0">
              <a:cs typeface="Times New Roman"/>
            </a:endParaRPr>
          </a:p>
          <a:p>
            <a:pPr algn="just">
              <a:spcAft>
                <a:spcPts val="0"/>
              </a:spcAft>
            </a:pPr>
            <a:r>
              <a:rPr lang="en-US" altLang="zh-CN" sz="2000" kern="0" dirty="0">
                <a:solidFill>
                  <a:srgbClr val="000000"/>
                </a:solidFill>
                <a:latin typeface="NSimSun"/>
                <a:cs typeface="NSimSun"/>
              </a:rPr>
              <a:t>}</a:t>
            </a:r>
            <a:endParaRPr lang="zh-CN" altLang="zh-CN" sz="2400" kern="100" dirty="0">
              <a:cs typeface="Times New Roman"/>
            </a:endParaRPr>
          </a:p>
          <a:p>
            <a:pPr lvl="0" algn="just"/>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4011464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526297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、补码加法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solidFill>
                  <a:srgbClr val="555555"/>
                </a:solidFill>
                <a:latin typeface="microsoft yahei"/>
              </a:rPr>
              <a:t>对于</a:t>
            </a:r>
            <a:r>
              <a:rPr lang="en-US" altLang="zh-CN" sz="2800" dirty="0">
                <a:solidFill>
                  <a:srgbClr val="555555"/>
                </a:solidFill>
                <a:latin typeface="microsoft yahei"/>
              </a:rPr>
              <a:t>n</a:t>
            </a:r>
            <a:r>
              <a:rPr lang="zh-CN" altLang="en-US" sz="2800" dirty="0">
                <a:solidFill>
                  <a:srgbClr val="555555"/>
                </a:solidFill>
                <a:latin typeface="microsoft yahei"/>
              </a:rPr>
              <a:t>位</a:t>
            </a:r>
            <a:r>
              <a:rPr lang="en-US" altLang="zh-CN" sz="2800" dirty="0">
                <a:solidFill>
                  <a:srgbClr val="555555"/>
                </a:solidFill>
                <a:latin typeface="microsoft yahei"/>
              </a:rPr>
              <a:t>0-1</a:t>
            </a:r>
            <a:r>
              <a:rPr lang="zh-CN" altLang="en-US" sz="2800" dirty="0">
                <a:solidFill>
                  <a:srgbClr val="555555"/>
                </a:solidFill>
                <a:latin typeface="microsoft yahei"/>
              </a:rPr>
              <a:t>串 </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a:t>
            </a:r>
            <a:r>
              <a:rPr lang="zh-CN" altLang="en-US" sz="2800" dirty="0">
                <a:solidFill>
                  <a:srgbClr val="555555"/>
                </a:solidFill>
                <a:latin typeface="microsoft yahei"/>
              </a:rPr>
              <a:t>，</a:t>
            </a:r>
            <a:r>
              <a:rPr lang="zh-CN" altLang="en-US" sz="2800" b="1" dirty="0">
                <a:solidFill>
                  <a:srgbClr val="555555"/>
                </a:solidFill>
                <a:latin typeface="microsoft yahei"/>
              </a:rPr>
              <a:t>证明</a:t>
            </a:r>
            <a:r>
              <a:rPr lang="zh-CN" altLang="en-US" sz="2800" dirty="0">
                <a:solidFill>
                  <a:srgbClr val="555555"/>
                </a:solidFill>
                <a:latin typeface="microsoft yahei"/>
              </a:rPr>
              <a:t>： </a:t>
            </a:r>
            <a:br>
              <a:rPr lang="zh-CN" altLang="en-US" sz="2800" dirty="0">
                <a:solidFill>
                  <a:srgbClr val="555555"/>
                </a:solidFill>
                <a:latin typeface="microsoft yahei"/>
              </a:rPr>
            </a:br>
            <a:endParaRPr lang="zh-CN" altLang="en-US" sz="2800" dirty="0">
              <a:solidFill>
                <a:srgbClr val="555555"/>
              </a:solidFill>
              <a:latin typeface="microsoft yahei"/>
            </a:endParaRPr>
          </a:p>
          <a:p>
            <a:pPr algn="ct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)(mod2</a:t>
            </a:r>
            <a:r>
              <a:rPr lang="en-US" altLang="zh-CN" sz="2800" dirty="0">
                <a:solidFill>
                  <a:srgbClr val="555555"/>
                </a:solidFill>
                <a:latin typeface="MathJax_Math-italic"/>
              </a:rPr>
              <a:t>n</a:t>
            </a:r>
            <a:r>
              <a:rPr lang="en-US" altLang="zh-CN" sz="2800" dirty="0">
                <a:solidFill>
                  <a:srgbClr val="555555"/>
                </a:solidFill>
                <a:latin typeface="MathJax_Main"/>
              </a:rPr>
              <a:t>)</a:t>
            </a:r>
            <a:endParaRPr lang="en-US" altLang="zh-CN" sz="2800" dirty="0">
              <a:solidFill>
                <a:srgbClr val="555555"/>
              </a:solidFill>
              <a:latin typeface="microsoft yahei"/>
            </a:endParaRPr>
          </a:p>
          <a:p>
            <a:r>
              <a:rPr lang="zh-CN" altLang="en-US" sz="2800" dirty="0">
                <a:solidFill>
                  <a:srgbClr val="555555"/>
                </a:solidFill>
                <a:latin typeface="microsoft yahei"/>
              </a:rPr>
              <a:t>。</a:t>
            </a:r>
          </a:p>
          <a:p>
            <a:r>
              <a:rPr lang="zh-CN" altLang="en-US" sz="2800" b="1" dirty="0"/>
              <a:t>引理</a:t>
            </a:r>
            <a:r>
              <a:rPr lang="en-US" altLang="zh-CN" sz="2800" b="1" dirty="0"/>
              <a:t>2</a:t>
            </a:r>
            <a:r>
              <a:rPr lang="zh-CN" altLang="en-US" sz="2800" dirty="0"/>
              <a:t>：</a:t>
            </a:r>
            <a:r>
              <a:rPr lang="en-US" altLang="zh-CN" sz="2800" dirty="0" err="1">
                <a:latin typeface="MathJax_Math-italic"/>
              </a:rPr>
              <a:t>mtoa</a:t>
            </a:r>
            <a:r>
              <a:rPr lang="en-US" altLang="zh-CN" sz="2800" dirty="0">
                <a:latin typeface="MathJax_Main"/>
              </a:rPr>
              <a:t>(</a:t>
            </a:r>
            <a:r>
              <a:rPr lang="en-US" altLang="zh-CN" sz="2800" dirty="0">
                <a:latin typeface="MathJax_Math-italic"/>
              </a:rPr>
              <a:t>x</a:t>
            </a:r>
            <a:r>
              <a:rPr lang="en-US" altLang="zh-CN" sz="2800" dirty="0">
                <a:latin typeface="MathJax_Main"/>
              </a:rPr>
              <a:t>)≡</a:t>
            </a:r>
            <a:r>
              <a:rPr lang="en-US" altLang="zh-CN" sz="2800" dirty="0">
                <a:latin typeface="MathJax_Math-italic"/>
              </a:rPr>
              <a:t>x</a:t>
            </a:r>
            <a:r>
              <a:rPr lang="en-US" altLang="zh-CN" sz="2800" dirty="0">
                <a:latin typeface="MathJax_Main"/>
              </a:rPr>
              <a:t>(mod2</a:t>
            </a:r>
            <a:r>
              <a:rPr lang="en-US" altLang="zh-CN" sz="2800" dirty="0">
                <a:latin typeface="MathJax_Math-italic"/>
              </a:rPr>
              <a:t>n</a:t>
            </a:r>
            <a:r>
              <a:rPr lang="en-US" altLang="zh-CN" sz="2800" dirty="0">
                <a:latin typeface="MathJax_Main"/>
              </a:rPr>
              <a:t>),</a:t>
            </a:r>
            <a:r>
              <a:rPr lang="en-US" altLang="zh-CN" sz="2800" dirty="0">
                <a:latin typeface="MathJax_Math-italic"/>
              </a:rPr>
              <a:t>x</a:t>
            </a:r>
            <a:r>
              <a:rPr lang="en-US" altLang="zh-CN" sz="2800" dirty="0">
                <a:latin typeface="MathJax_Main"/>
              </a:rPr>
              <a:t>∈[0,2</a:t>
            </a:r>
            <a:r>
              <a:rPr lang="en-US" altLang="zh-CN" sz="2800" dirty="0">
                <a:latin typeface="MathJax_Math-italic"/>
              </a:rPr>
              <a:t>n</a:t>
            </a:r>
            <a:r>
              <a:rPr lang="en-US" altLang="zh-CN" sz="2800" dirty="0">
                <a:latin typeface="MathJax_Main"/>
              </a:rPr>
              <a:t>)</a:t>
            </a:r>
            <a:r>
              <a:rPr lang="en-US" altLang="zh-CN" sz="2800" dirty="0"/>
              <a:t> </a:t>
            </a:r>
            <a:br>
              <a:rPr lang="en-US" altLang="zh-CN" sz="2800" dirty="0"/>
            </a:br>
            <a:r>
              <a:rPr lang="zh-CN" altLang="en-US" sz="2800" dirty="0"/>
              <a:t>证明： </a:t>
            </a:r>
            <a:br>
              <a:rPr lang="zh-CN" altLang="en-US" sz="2800" dirty="0"/>
            </a:br>
            <a:r>
              <a:rPr lang="en-US" altLang="zh-CN" sz="2800" dirty="0"/>
              <a:t>1. </a:t>
            </a:r>
            <a:r>
              <a:rPr lang="zh-CN" altLang="en-US" sz="2800" dirty="0"/>
              <a:t>若 </a:t>
            </a:r>
            <a:r>
              <a:rPr lang="en-US" altLang="zh-CN" sz="2800" dirty="0">
                <a:latin typeface="MathJax_Math-italic"/>
              </a:rPr>
              <a:t>x</a:t>
            </a:r>
            <a:r>
              <a:rPr lang="en-US" altLang="zh-CN" sz="2800" dirty="0">
                <a:latin typeface="MathJax_Main"/>
              </a:rPr>
              <a:t>∈[0,2</a:t>
            </a:r>
            <a:r>
              <a:rPr lang="en-US" altLang="zh-CN" sz="2800" dirty="0">
                <a:latin typeface="MathJax_Math-italic"/>
              </a:rPr>
              <a:t>n</a:t>
            </a:r>
            <a:r>
              <a:rPr lang="en-US" altLang="zh-CN" sz="2800" dirty="0">
                <a:latin typeface="MathJax_Main"/>
              </a:rPr>
              <a:t>−1)</a:t>
            </a:r>
            <a:r>
              <a:rPr lang="en-US" altLang="zh-CN" sz="2800" dirty="0"/>
              <a:t> </a:t>
            </a:r>
            <a:br>
              <a:rPr lang="en-US" altLang="zh-CN" sz="2800" dirty="0"/>
            </a:br>
            <a:r>
              <a:rPr lang="en-US" altLang="zh-CN" sz="2800" dirty="0" err="1">
                <a:latin typeface="MathJax_Math-italic"/>
              </a:rPr>
              <a:t>mtoa</a:t>
            </a:r>
            <a:r>
              <a:rPr lang="en-US" altLang="zh-CN" sz="2800" dirty="0">
                <a:latin typeface="MathJax_Main"/>
              </a:rPr>
              <a:t>(</a:t>
            </a:r>
            <a:r>
              <a:rPr lang="en-US" altLang="zh-CN" sz="2800" dirty="0">
                <a:latin typeface="MathJax_Math-italic"/>
              </a:rPr>
              <a:t>x</a:t>
            </a:r>
            <a:r>
              <a:rPr lang="en-US" altLang="zh-CN" sz="2800" dirty="0">
                <a:latin typeface="MathJax_Main"/>
              </a:rPr>
              <a:t>)=</a:t>
            </a:r>
            <a:r>
              <a:rPr lang="en-US" altLang="zh-CN" sz="2800" dirty="0" err="1">
                <a:latin typeface="MathJax_Math-italic"/>
              </a:rPr>
              <a:t>x</a:t>
            </a:r>
            <a:r>
              <a:rPr lang="en-US" altLang="zh-CN" sz="2800" dirty="0" err="1">
                <a:latin typeface="MathJax_Main"/>
              </a:rPr>
              <a:t>≡</a:t>
            </a:r>
            <a:r>
              <a:rPr lang="en-US" altLang="zh-CN" sz="2800" dirty="0" err="1">
                <a:latin typeface="MathJax_Math-italic"/>
              </a:rPr>
              <a:t>x</a:t>
            </a:r>
            <a:r>
              <a:rPr lang="en-US" altLang="zh-CN" sz="2800" dirty="0">
                <a:latin typeface="MathJax_Main"/>
              </a:rPr>
              <a:t>(mod2</a:t>
            </a:r>
            <a:r>
              <a:rPr lang="en-US" altLang="zh-CN" sz="2800" dirty="0">
                <a:latin typeface="MathJax_Math-italic"/>
              </a:rPr>
              <a:t>n</a:t>
            </a:r>
            <a:r>
              <a:rPr lang="en-US" altLang="zh-CN" sz="2800" dirty="0">
                <a:latin typeface="MathJax_Main"/>
              </a:rPr>
              <a:t>)</a:t>
            </a:r>
            <a:r>
              <a:rPr lang="en-US" altLang="zh-CN" sz="2800" dirty="0"/>
              <a:t> </a:t>
            </a:r>
            <a:br>
              <a:rPr lang="en-US" altLang="zh-CN" sz="2800" dirty="0"/>
            </a:br>
            <a:r>
              <a:rPr lang="en-US" altLang="zh-CN" sz="2800" dirty="0"/>
              <a:t>2. </a:t>
            </a:r>
            <a:r>
              <a:rPr lang="zh-CN" altLang="en-US" sz="2800" dirty="0"/>
              <a:t>若 </a:t>
            </a:r>
            <a:r>
              <a:rPr lang="en-US" altLang="zh-CN" sz="2800" dirty="0">
                <a:latin typeface="MathJax_Math-italic"/>
              </a:rPr>
              <a:t>x</a:t>
            </a:r>
            <a:r>
              <a:rPr lang="en-US" altLang="zh-CN" sz="2800" dirty="0">
                <a:latin typeface="MathJax_Main"/>
              </a:rPr>
              <a:t>∈[2</a:t>
            </a:r>
            <a:r>
              <a:rPr lang="en-US" altLang="zh-CN" sz="2800" dirty="0">
                <a:latin typeface="MathJax_Math-italic"/>
              </a:rPr>
              <a:t>n</a:t>
            </a:r>
            <a:r>
              <a:rPr lang="en-US" altLang="zh-CN" sz="2800" dirty="0">
                <a:latin typeface="MathJax_Main"/>
              </a:rPr>
              <a:t>−1,2</a:t>
            </a:r>
            <a:r>
              <a:rPr lang="en-US" altLang="zh-CN" sz="2800" dirty="0">
                <a:latin typeface="MathJax_Math-italic"/>
              </a:rPr>
              <a:t>n</a:t>
            </a:r>
            <a:r>
              <a:rPr lang="en-US" altLang="zh-CN" sz="2800" dirty="0">
                <a:latin typeface="MathJax_Main"/>
              </a:rPr>
              <a:t>)</a:t>
            </a:r>
            <a:r>
              <a:rPr lang="en-US" altLang="zh-CN" sz="2800" dirty="0"/>
              <a:t> </a:t>
            </a:r>
            <a:br>
              <a:rPr lang="en-US" altLang="zh-CN" sz="2800" dirty="0"/>
            </a:br>
            <a:r>
              <a:rPr lang="en-US" altLang="zh-CN" sz="2800" dirty="0" err="1">
                <a:latin typeface="MathJax_Math-italic"/>
              </a:rPr>
              <a:t>mtoa</a:t>
            </a:r>
            <a:r>
              <a:rPr lang="en-US" altLang="zh-CN" sz="2800" dirty="0">
                <a:latin typeface="MathJax_Main"/>
              </a:rPr>
              <a:t>(</a:t>
            </a:r>
            <a:r>
              <a:rPr lang="en-US" altLang="zh-CN" sz="2800" dirty="0">
                <a:latin typeface="MathJax_Math-italic"/>
              </a:rPr>
              <a:t>x</a:t>
            </a:r>
            <a:r>
              <a:rPr lang="en-US" altLang="zh-CN" sz="2800" dirty="0">
                <a:latin typeface="MathJax_Main"/>
              </a:rPr>
              <a:t>)=−2</a:t>
            </a:r>
            <a:r>
              <a:rPr lang="en-US" altLang="zh-CN" sz="2800" dirty="0">
                <a:latin typeface="MathJax_Math-italic"/>
              </a:rPr>
              <a:t>n</a:t>
            </a:r>
            <a:r>
              <a:rPr lang="en-US" altLang="zh-CN" sz="2800" dirty="0">
                <a:latin typeface="MathJax_Main"/>
              </a:rPr>
              <a:t>+</a:t>
            </a:r>
            <a:r>
              <a:rPr lang="en-US" altLang="zh-CN" sz="2800" dirty="0">
                <a:latin typeface="MathJax_Math-italic"/>
              </a:rPr>
              <a:t>x</a:t>
            </a:r>
            <a:r>
              <a:rPr lang="en-US" altLang="zh-CN" sz="2800" dirty="0">
                <a:latin typeface="MathJax_Main"/>
              </a:rPr>
              <a:t>≡</a:t>
            </a:r>
            <a:r>
              <a:rPr lang="en-US" altLang="zh-CN" sz="2800" dirty="0">
                <a:latin typeface="MathJax_Math-italic"/>
              </a:rPr>
              <a:t>x</a:t>
            </a:r>
            <a:r>
              <a:rPr lang="en-US" altLang="zh-CN" sz="2800" dirty="0">
                <a:latin typeface="MathJax_Main"/>
              </a:rPr>
              <a:t>(mod2</a:t>
            </a:r>
            <a:r>
              <a:rPr lang="en-US" altLang="zh-CN" sz="2800" dirty="0">
                <a:latin typeface="MathJax_Math-italic"/>
              </a:rPr>
              <a:t>n</a:t>
            </a:r>
            <a:r>
              <a:rPr lang="en-US" altLang="zh-CN" sz="2800" dirty="0">
                <a:latin typeface="MathJax_Main"/>
              </a:rPr>
              <a:t>)</a:t>
            </a:r>
            <a:r>
              <a:rPr lang="en-US" altLang="zh-CN" sz="2800" dirty="0"/>
              <a:t> </a:t>
            </a:r>
            <a:br>
              <a:rPr lang="en-US" altLang="zh-CN" sz="2800" dirty="0"/>
            </a:br>
            <a:r>
              <a:rPr lang="zh-CN" altLang="en-US" sz="2800" dirty="0"/>
              <a:t>证毕。</a:t>
            </a:r>
            <a:endParaRPr lang="zh-CN" altLang="en-US" sz="2800" dirty="0">
              <a:effectLst/>
            </a:endParaRPr>
          </a:p>
        </p:txBody>
      </p:sp>
    </p:spTree>
    <p:extLst>
      <p:ext uri="{BB962C8B-B14F-4D97-AF65-F5344CB8AC3E}">
        <p14:creationId xmlns:p14="http://schemas.microsoft.com/office/powerpoint/2010/main" val="39871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526297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、补码加法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solidFill>
                  <a:srgbClr val="555555"/>
                </a:solidFill>
                <a:latin typeface="microsoft yahei"/>
              </a:rPr>
              <a:t>证： </a:t>
            </a:r>
            <a:endParaRPr lang="en-US" altLang="zh-CN" sz="2800" dirty="0" smtClean="0">
              <a:solidFill>
                <a:srgbClr val="555555"/>
              </a:solidFill>
              <a:latin typeface="microsoft yahei"/>
            </a:endParaRPr>
          </a:p>
          <a:p>
            <a:r>
              <a:rPr lang="zh-CN" altLang="en-US" sz="2800" dirty="0" smtClean="0">
                <a:solidFill>
                  <a:srgbClr val="555555"/>
                </a:solidFill>
                <a:latin typeface="microsoft yahei"/>
              </a:rPr>
              <a:t>由</a:t>
            </a:r>
            <a:r>
              <a:rPr lang="zh-CN" altLang="en-US" sz="2800" dirty="0">
                <a:solidFill>
                  <a:srgbClr val="555555"/>
                </a:solidFill>
                <a:latin typeface="microsoft yahei"/>
              </a:rPr>
              <a:t>引理</a:t>
            </a:r>
            <a:r>
              <a:rPr lang="en-US" altLang="zh-CN" sz="2800" dirty="0">
                <a:solidFill>
                  <a:srgbClr val="555555"/>
                </a:solidFill>
                <a:latin typeface="microsoft yahei"/>
              </a:rPr>
              <a:t>2</a:t>
            </a:r>
            <a:r>
              <a:rPr lang="zh-CN" altLang="en-US" sz="2800" dirty="0">
                <a:solidFill>
                  <a:srgbClr val="555555"/>
                </a:solidFill>
                <a:latin typeface="microsoft yahei"/>
              </a:rPr>
              <a:t>： </a:t>
            </a:r>
          </a:p>
          <a:p>
            <a:pPr algn="ct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1(mod2</a:t>
            </a:r>
            <a:r>
              <a:rPr lang="en-US" altLang="zh-CN" sz="2800" dirty="0">
                <a:solidFill>
                  <a:srgbClr val="555555"/>
                </a:solidFill>
                <a:latin typeface="MathJax_Math-italic"/>
              </a:rPr>
              <a:t>n</a:t>
            </a:r>
            <a:r>
              <a:rPr lang="en-US" altLang="zh-CN" sz="2800" dirty="0">
                <a:solidFill>
                  <a:srgbClr val="555555"/>
                </a:solidFill>
                <a:latin typeface="MathJax_Main"/>
              </a:rPr>
              <a:t>)</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smtClean="0">
                <a:solidFill>
                  <a:srgbClr val="555555"/>
                </a:solidFill>
                <a:latin typeface="MathJax_Main"/>
              </a:rPr>
              <a:t>)</a:t>
            </a:r>
            <a:r>
              <a:rPr lang="en-US" altLang="zh-CN" sz="2800" dirty="0"/>
              <a:t/>
            </a:r>
            <a:br>
              <a:rPr lang="en-US" altLang="zh-CN" sz="2800" dirty="0"/>
            </a:br>
            <a:r>
              <a:rPr lang="zh-CN" altLang="en-US" sz="2800" dirty="0">
                <a:solidFill>
                  <a:srgbClr val="555555"/>
                </a:solidFill>
                <a:latin typeface="microsoft yahei"/>
              </a:rPr>
              <a:t>由同余定理得 </a:t>
            </a:r>
            <a:r>
              <a:rPr lang="zh-CN" altLang="en-US" sz="2800" dirty="0"/>
              <a:t/>
            </a:r>
            <a:br>
              <a:rPr lang="zh-CN" altLang="en-US" sz="2800" dirty="0"/>
            </a:b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smtClean="0">
                <a:solidFill>
                  <a:srgbClr val="555555"/>
                </a:solidFill>
                <a:latin typeface="MathJax_Main"/>
              </a:rPr>
              <a:t>)</a:t>
            </a:r>
            <a:r>
              <a:rPr lang="en-US" altLang="zh-CN" sz="2800" dirty="0"/>
              <a:t/>
            </a:r>
            <a:br>
              <a:rPr lang="en-US" altLang="zh-CN" sz="2800" dirty="0"/>
            </a:br>
            <a:r>
              <a:rPr lang="zh-CN" altLang="en-US" sz="2800" dirty="0">
                <a:solidFill>
                  <a:srgbClr val="555555"/>
                </a:solidFill>
                <a:latin typeface="microsoft yahei"/>
              </a:rPr>
              <a:t>所以， </a:t>
            </a:r>
            <a:r>
              <a:rPr lang="zh-CN" altLang="en-US" sz="2800" dirty="0"/>
              <a:t/>
            </a:r>
            <a:br>
              <a:rPr lang="zh-CN" altLang="en-US" sz="2800" dirty="0"/>
            </a:b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)(mod2</a:t>
            </a:r>
            <a:r>
              <a:rPr lang="en-US" altLang="zh-CN" sz="2800" dirty="0">
                <a:solidFill>
                  <a:srgbClr val="555555"/>
                </a:solidFill>
                <a:latin typeface="MathJax_Math-italic"/>
              </a:rPr>
              <a:t>n</a:t>
            </a:r>
            <a:r>
              <a:rPr lang="en-US" altLang="zh-CN" sz="2800" dirty="0" smtClean="0">
                <a:solidFill>
                  <a:srgbClr val="555555"/>
                </a:solidFill>
                <a:latin typeface="MathJax_Main"/>
              </a:rPr>
              <a:t>)</a:t>
            </a:r>
            <a:endParaRPr lang="en-US" altLang="zh-CN" sz="2800" dirty="0" smtClean="0"/>
          </a:p>
          <a:p>
            <a:r>
              <a:rPr lang="zh-CN" altLang="en-US" sz="2800" dirty="0" smtClean="0">
                <a:solidFill>
                  <a:srgbClr val="555555"/>
                </a:solidFill>
                <a:latin typeface="microsoft yahei"/>
              </a:rPr>
              <a:t>证</a:t>
            </a:r>
            <a:r>
              <a:rPr lang="zh-CN" altLang="en-US" sz="2800" dirty="0">
                <a:solidFill>
                  <a:srgbClr val="555555"/>
                </a:solidFill>
                <a:latin typeface="microsoft yahei"/>
              </a:rPr>
              <a:t>毕。</a:t>
            </a:r>
          </a:p>
          <a:p>
            <a:r>
              <a:rPr lang="zh-CN" altLang="en-US" sz="2800" dirty="0"/>
              <a:t>这个部分证明了：</a:t>
            </a:r>
            <a:r>
              <a:rPr lang="zh-CN" altLang="en-US" sz="2800" b="1" dirty="0"/>
              <a:t>两数的和的补码</a:t>
            </a:r>
            <a:r>
              <a:rPr lang="zh-CN" altLang="en-US" sz="2800" dirty="0"/>
              <a:t>与</a:t>
            </a:r>
            <a:r>
              <a:rPr lang="zh-CN" altLang="en-US" sz="2800" b="1" dirty="0"/>
              <a:t>两数的补码的和</a:t>
            </a:r>
            <a:r>
              <a:rPr lang="en-US" altLang="zh-CN" sz="2800" dirty="0"/>
              <a:t>(</a:t>
            </a:r>
            <a:r>
              <a:rPr lang="zh-CN" altLang="en-US" sz="2800" dirty="0"/>
              <a:t>高位丢弃</a:t>
            </a:r>
            <a:r>
              <a:rPr lang="en-US" altLang="zh-CN" sz="2800" dirty="0"/>
              <a:t>)</a:t>
            </a:r>
            <a:r>
              <a:rPr lang="zh-CN" altLang="en-US" sz="2800" dirty="0"/>
              <a:t>对</a:t>
            </a:r>
            <a:r>
              <a:rPr lang="en-US" altLang="zh-CN" sz="2800" dirty="0">
                <a:latin typeface="MathJax_Main"/>
              </a:rPr>
              <a:t>2</a:t>
            </a:r>
            <a:r>
              <a:rPr lang="en-US" altLang="zh-CN" sz="2800" dirty="0">
                <a:latin typeface="MathJax_Math-italic"/>
              </a:rPr>
              <a:t>n</a:t>
            </a:r>
            <a:r>
              <a:rPr lang="zh-CN" altLang="en-US" sz="2800" dirty="0"/>
              <a:t>同余。</a:t>
            </a:r>
            <a:endParaRPr lang="zh-CN" altLang="en-US" sz="2800" dirty="0">
              <a:effectLst/>
            </a:endParaRPr>
          </a:p>
        </p:txBody>
      </p:sp>
    </p:spTree>
    <p:extLst>
      <p:ext uri="{BB962C8B-B14F-4D97-AF65-F5344CB8AC3E}">
        <p14:creationId xmlns:p14="http://schemas.microsoft.com/office/powerpoint/2010/main" val="33927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5157284" y="2875002"/>
            <a:ext cx="1877438"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原码</a:t>
            </a:r>
          </a:p>
        </p:txBody>
      </p:sp>
    </p:spTree>
    <p:extLst>
      <p:ext uri="{BB962C8B-B14F-4D97-AF65-F5344CB8AC3E}">
        <p14:creationId xmlns:p14="http://schemas.microsoft.com/office/powerpoint/2010/main" val="408527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800108"/>
            <a:ext cx="8903267" cy="5693866"/>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、补码减法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solidFill>
                  <a:srgbClr val="555555"/>
                </a:solidFill>
                <a:latin typeface="microsoft yahei"/>
              </a:rPr>
              <a:t>对于</a:t>
            </a:r>
            <a:r>
              <a:rPr lang="en-US" altLang="zh-CN" sz="2800" dirty="0">
                <a:solidFill>
                  <a:srgbClr val="555555"/>
                </a:solidFill>
                <a:latin typeface="microsoft yahei"/>
              </a:rPr>
              <a:t>n</a:t>
            </a:r>
            <a:r>
              <a:rPr lang="zh-CN" altLang="en-US" sz="2800" dirty="0">
                <a:solidFill>
                  <a:srgbClr val="555555"/>
                </a:solidFill>
                <a:latin typeface="microsoft yahei"/>
              </a:rPr>
              <a:t>位</a:t>
            </a:r>
            <a:r>
              <a:rPr lang="en-US" altLang="zh-CN" sz="2800" dirty="0">
                <a:solidFill>
                  <a:srgbClr val="555555"/>
                </a:solidFill>
                <a:latin typeface="microsoft yahei"/>
              </a:rPr>
              <a:t>0-1</a:t>
            </a:r>
            <a:r>
              <a:rPr lang="zh-CN" altLang="en-US" sz="2800" dirty="0">
                <a:solidFill>
                  <a:srgbClr val="555555"/>
                </a:solidFill>
                <a:latin typeface="microsoft yahei"/>
              </a:rPr>
              <a:t>串</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a:t>
            </a:r>
            <a:r>
              <a:rPr lang="zh-CN" altLang="en-US" sz="2800" dirty="0">
                <a:solidFill>
                  <a:srgbClr val="555555"/>
                </a:solidFill>
                <a:latin typeface="microsoft yahei"/>
              </a:rPr>
              <a:t>，</a:t>
            </a:r>
            <a:r>
              <a:rPr lang="zh-CN" altLang="en-US" sz="2800" b="1" dirty="0">
                <a:solidFill>
                  <a:srgbClr val="555555"/>
                </a:solidFill>
                <a:latin typeface="microsoft yahei"/>
              </a:rPr>
              <a:t>证明</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)(mod2</a:t>
            </a:r>
            <a:r>
              <a:rPr lang="en-US" altLang="zh-CN" sz="2800" dirty="0">
                <a:solidFill>
                  <a:srgbClr val="555555"/>
                </a:solidFill>
                <a:latin typeface="MathJax_Math-italic"/>
              </a:rPr>
              <a:t>n</a:t>
            </a:r>
            <a:r>
              <a:rPr lang="en-US" altLang="zh-CN" sz="2800" dirty="0">
                <a:solidFill>
                  <a:srgbClr val="555555"/>
                </a:solidFill>
                <a:latin typeface="MathJax_Main"/>
              </a:rPr>
              <a:t>)</a:t>
            </a:r>
            <a:r>
              <a:rPr lang="zh-CN" altLang="en-US" sz="2800" dirty="0">
                <a:solidFill>
                  <a:srgbClr val="555555"/>
                </a:solidFill>
                <a:latin typeface="microsoft yahei"/>
              </a:rPr>
              <a:t>。 </a:t>
            </a:r>
            <a:br>
              <a:rPr lang="zh-CN" altLang="en-US" sz="2800" dirty="0">
                <a:solidFill>
                  <a:srgbClr val="555555"/>
                </a:solidFill>
                <a:latin typeface="microsoft yahei"/>
              </a:rPr>
            </a:br>
            <a:r>
              <a:rPr lang="zh-CN" altLang="en-US" sz="2800" dirty="0">
                <a:solidFill>
                  <a:srgbClr val="555555"/>
                </a:solidFill>
                <a:latin typeface="microsoft yahei"/>
              </a:rPr>
              <a:t>证： </a:t>
            </a:r>
            <a:br>
              <a:rPr lang="zh-CN" altLang="en-US" sz="2800" dirty="0">
                <a:solidFill>
                  <a:srgbClr val="555555"/>
                </a:solidFill>
                <a:latin typeface="microsoft yahei"/>
              </a:rPr>
            </a:br>
            <a:r>
              <a:rPr lang="zh-CN" altLang="en-US" sz="2800" dirty="0">
                <a:solidFill>
                  <a:srgbClr val="555555"/>
                </a:solidFill>
                <a:latin typeface="microsoft yahei"/>
              </a:rPr>
              <a:t>由引理</a:t>
            </a:r>
            <a:r>
              <a:rPr lang="en-US" altLang="zh-CN" sz="2800" dirty="0">
                <a:solidFill>
                  <a:srgbClr val="555555"/>
                </a:solidFill>
                <a:latin typeface="microsoft yahei"/>
              </a:rPr>
              <a:t>2</a:t>
            </a:r>
            <a:r>
              <a:rPr lang="zh-CN" altLang="en-US" sz="2800" dirty="0">
                <a:solidFill>
                  <a:srgbClr val="555555"/>
                </a:solidFill>
                <a:latin typeface="microsoft yahei"/>
              </a:rPr>
              <a:t>： </a:t>
            </a:r>
          </a:p>
          <a:p>
            <a:pPr algn="ct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1(mod2</a:t>
            </a:r>
            <a:r>
              <a:rPr lang="en-US" altLang="zh-CN" sz="2800" dirty="0">
                <a:solidFill>
                  <a:srgbClr val="555555"/>
                </a:solidFill>
                <a:latin typeface="MathJax_Math-italic"/>
              </a:rPr>
              <a:t>n</a:t>
            </a:r>
            <a:r>
              <a:rPr lang="en-US" altLang="zh-CN" sz="2800" dirty="0">
                <a:solidFill>
                  <a:srgbClr val="555555"/>
                </a:solidFill>
                <a:latin typeface="MathJax_Main"/>
              </a:rPr>
              <a:t>)</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smtClean="0">
                <a:solidFill>
                  <a:srgbClr val="555555"/>
                </a:solidFill>
                <a:latin typeface="MathJax_Main"/>
              </a:rPr>
              <a:t>)</a:t>
            </a:r>
            <a:r>
              <a:rPr lang="en-US" altLang="zh-CN" sz="2800" dirty="0"/>
              <a:t/>
            </a:r>
            <a:br>
              <a:rPr lang="en-US" altLang="zh-CN" sz="2800" dirty="0"/>
            </a:br>
            <a:r>
              <a:rPr lang="zh-CN" altLang="en-US" sz="2800" dirty="0">
                <a:solidFill>
                  <a:srgbClr val="555555"/>
                </a:solidFill>
                <a:latin typeface="microsoft yahei"/>
              </a:rPr>
              <a:t>由同余定理： </a:t>
            </a:r>
            <a:r>
              <a:rPr lang="zh-CN" altLang="en-US" sz="2800" dirty="0"/>
              <a:t/>
            </a:r>
            <a:br>
              <a:rPr lang="zh-CN" altLang="en-US" sz="2800" dirty="0"/>
            </a:b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smtClean="0">
                <a:solidFill>
                  <a:srgbClr val="555555"/>
                </a:solidFill>
                <a:latin typeface="MathJax_Main"/>
              </a:rPr>
              <a:t>)</a:t>
            </a:r>
            <a:r>
              <a:rPr lang="en-US" altLang="zh-CN" sz="2800" dirty="0"/>
              <a:t/>
            </a:r>
            <a:br>
              <a:rPr lang="en-US" altLang="zh-CN" sz="2800" dirty="0"/>
            </a:br>
            <a:r>
              <a:rPr lang="zh-CN" altLang="en-US" sz="2800" dirty="0">
                <a:solidFill>
                  <a:srgbClr val="555555"/>
                </a:solidFill>
                <a:latin typeface="microsoft yahei"/>
              </a:rPr>
              <a:t>所以， </a:t>
            </a:r>
            <a:r>
              <a:rPr lang="zh-CN" altLang="en-US" sz="2800" dirty="0"/>
              <a:t/>
            </a:r>
            <a:br>
              <a:rPr lang="zh-CN" altLang="en-US" sz="2800" dirty="0"/>
            </a:b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2)≡</a:t>
            </a:r>
            <a:r>
              <a:rPr lang="en-US" altLang="zh-CN" sz="2800" dirty="0" err="1">
                <a:solidFill>
                  <a:srgbClr val="555555"/>
                </a:solidFill>
                <a:latin typeface="MathJax_Math-italic"/>
              </a:rPr>
              <a:t>mtoa</a:t>
            </a:r>
            <a:r>
              <a:rPr lang="en-US" altLang="zh-CN" sz="2800" dirty="0">
                <a:solidFill>
                  <a:srgbClr val="555555"/>
                </a:solidFill>
                <a:latin typeface="MathJax_Main"/>
              </a:rPr>
              <a:t>((</a:t>
            </a:r>
            <a:r>
              <a:rPr lang="en-US" altLang="zh-CN" sz="2800" dirty="0">
                <a:solidFill>
                  <a:srgbClr val="555555"/>
                </a:solidFill>
                <a:latin typeface="MathJax_Math-italic"/>
              </a:rPr>
              <a:t>m</a:t>
            </a:r>
            <a:r>
              <a:rPr lang="en-US" altLang="zh-CN" sz="2800" dirty="0">
                <a:solidFill>
                  <a:srgbClr val="555555"/>
                </a:solidFill>
                <a:latin typeface="MathJax_Main"/>
              </a:rPr>
              <a:t>1−</a:t>
            </a:r>
            <a:r>
              <a:rPr lang="en-US" altLang="zh-CN" sz="2800" dirty="0">
                <a:solidFill>
                  <a:srgbClr val="555555"/>
                </a:solidFill>
                <a:latin typeface="MathJax_Math-italic"/>
              </a:rPr>
              <a:t>m</a:t>
            </a:r>
            <a:r>
              <a:rPr lang="en-US" altLang="zh-CN" sz="2800" dirty="0">
                <a:solidFill>
                  <a:srgbClr val="555555"/>
                </a:solidFill>
                <a:latin typeface="MathJax_Main"/>
              </a:rPr>
              <a:t>2)mod2</a:t>
            </a:r>
            <a:r>
              <a:rPr lang="en-US" altLang="zh-CN" sz="2800" dirty="0">
                <a:solidFill>
                  <a:srgbClr val="555555"/>
                </a:solidFill>
                <a:latin typeface="MathJax_Math-italic"/>
              </a:rPr>
              <a:t>n</a:t>
            </a:r>
            <a:r>
              <a:rPr lang="en-US" altLang="zh-CN" sz="2800" dirty="0">
                <a:solidFill>
                  <a:srgbClr val="555555"/>
                </a:solidFill>
                <a:latin typeface="MathJax_Main"/>
              </a:rPr>
              <a:t>)(mod2</a:t>
            </a:r>
            <a:r>
              <a:rPr lang="en-US" altLang="zh-CN" sz="2800" dirty="0">
                <a:solidFill>
                  <a:srgbClr val="555555"/>
                </a:solidFill>
                <a:latin typeface="MathJax_Math-italic"/>
              </a:rPr>
              <a:t>n</a:t>
            </a:r>
            <a:r>
              <a:rPr lang="en-US" altLang="zh-CN" sz="2800" dirty="0">
                <a:solidFill>
                  <a:srgbClr val="555555"/>
                </a:solidFill>
                <a:latin typeface="MathJax_Main"/>
              </a:rPr>
              <a:t>)</a:t>
            </a:r>
            <a:endParaRPr lang="en-US" altLang="zh-CN" sz="2800" dirty="0">
              <a:solidFill>
                <a:srgbClr val="555555"/>
              </a:solidFill>
              <a:latin typeface="microsoft yahei"/>
            </a:endParaRPr>
          </a:p>
          <a:p>
            <a:r>
              <a:rPr lang="zh-CN" altLang="en-US" sz="2800" dirty="0"/>
              <a:t>这个部分证明了：</a:t>
            </a:r>
            <a:r>
              <a:rPr lang="zh-CN" altLang="en-US" sz="2800" b="1" dirty="0"/>
              <a:t>两数的差的补码</a:t>
            </a:r>
            <a:r>
              <a:rPr lang="zh-CN" altLang="en-US" sz="2800" dirty="0"/>
              <a:t>与</a:t>
            </a:r>
            <a:r>
              <a:rPr lang="zh-CN" altLang="en-US" sz="2800" b="1" dirty="0"/>
              <a:t>两数的补码的差</a:t>
            </a:r>
            <a:r>
              <a:rPr lang="zh-CN" altLang="en-US" sz="2800" dirty="0"/>
              <a:t>对</a:t>
            </a:r>
            <a:r>
              <a:rPr lang="en-US" altLang="zh-CN" sz="2800" dirty="0">
                <a:latin typeface="MathJax_Main"/>
              </a:rPr>
              <a:t>2</a:t>
            </a:r>
            <a:r>
              <a:rPr lang="en-US" altLang="zh-CN" sz="2800" dirty="0">
                <a:latin typeface="MathJax_Math-italic"/>
              </a:rPr>
              <a:t>n</a:t>
            </a:r>
            <a:r>
              <a:rPr lang="zh-CN" altLang="en-US" sz="2800" dirty="0"/>
              <a:t>同余。</a:t>
            </a:r>
            <a:endParaRPr lang="zh-CN" altLang="en-US" sz="2800" dirty="0">
              <a:effectLst/>
            </a:endParaRPr>
          </a:p>
        </p:txBody>
      </p:sp>
    </p:spTree>
    <p:extLst>
      <p:ext uri="{BB962C8B-B14F-4D97-AF65-F5344CB8AC3E}">
        <p14:creationId xmlns:p14="http://schemas.microsoft.com/office/powerpoint/2010/main" val="33927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补</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3064270" y="1497612"/>
            <a:ext cx="5069306" cy="1631216"/>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、补码加法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madd</a:t>
            </a:r>
            <a:r>
              <a:rPr lang="en-US" altLang="zh-CN" kern="0" dirty="0">
                <a:solidFill>
                  <a:srgbClr val="000000"/>
                </a:solidFill>
                <a:latin typeface="NSimSun"/>
                <a:cs typeface="NSimSun"/>
              </a:rPr>
              <a:t>(</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p:txBody>
      </p:sp>
      <p:sp>
        <p:nvSpPr>
          <p:cNvPr id="2" name="TextBox 1"/>
          <p:cNvSpPr txBox="1"/>
          <p:nvPr/>
        </p:nvSpPr>
        <p:spPr>
          <a:xfrm>
            <a:off x="3064270" y="3467869"/>
            <a:ext cx="6399434" cy="1754326"/>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、补码减法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编程</a:t>
            </a:r>
            <a:r>
              <a:rPr lang="zh-CN" altLang="en-US" sz="2800" dirty="0" smtClean="0">
                <a:solidFill>
                  <a:prstClr val="black"/>
                </a:solidFill>
                <a:latin typeface="微软雅黑" panose="020B0503020204020204" pitchFamily="34" charset="-122"/>
                <a:ea typeface="微软雅黑" panose="020B0503020204020204" pitchFamily="34" charset="-122"/>
              </a:rPr>
              <a:t>实现</a:t>
            </a:r>
            <a:r>
              <a:rPr lang="en-US" altLang="zh-CN" sz="2000" kern="0" dirty="0" smtClean="0">
                <a:solidFill>
                  <a:srgbClr val="000000"/>
                </a:solidFill>
                <a:latin typeface="NSimSun"/>
                <a:cs typeface="NSimSun"/>
              </a:rPr>
              <a:t>	</a:t>
            </a:r>
          </a:p>
          <a:p>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msub</a:t>
            </a:r>
            <a:r>
              <a:rPr lang="en-US" altLang="zh-CN" sz="2000" kern="0" dirty="0">
                <a:solidFill>
                  <a:srgbClr val="000000"/>
                </a:solidFill>
                <a:latin typeface="NSimSun"/>
                <a:cs typeface="NSimSun"/>
              </a:rPr>
              <a:t>(</a:t>
            </a:r>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 </a:t>
            </a:r>
            <a:r>
              <a:rPr lang="en-US" altLang="zh-CN" sz="2000" kern="0" dirty="0">
                <a:solidFill>
                  <a:srgbClr val="808080"/>
                </a:solidFill>
                <a:latin typeface="NSimSun"/>
                <a:cs typeface="NSimSun"/>
              </a:rPr>
              <a:t>a</a:t>
            </a:r>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 </a:t>
            </a:r>
            <a:r>
              <a:rPr lang="en-US" altLang="zh-CN" sz="2000" kern="0" dirty="0">
                <a:solidFill>
                  <a:srgbClr val="808080"/>
                </a:solidFill>
                <a:latin typeface="NSimSun"/>
                <a:cs typeface="NSimSun"/>
              </a:rPr>
              <a:t>b</a:t>
            </a:r>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return</a:t>
            </a:r>
            <a:r>
              <a:rPr lang="en-US" altLang="zh-CN" sz="2000" kern="0" dirty="0">
                <a:solidFill>
                  <a:srgbClr val="000000"/>
                </a:solidFill>
                <a:latin typeface="NSimSun"/>
                <a:cs typeface="NSimSun"/>
              </a:rPr>
              <a:t> </a:t>
            </a:r>
            <a:r>
              <a:rPr lang="en-US" altLang="zh-CN" sz="2000" kern="0" dirty="0">
                <a:solidFill>
                  <a:srgbClr val="808080"/>
                </a:solidFill>
                <a:latin typeface="NSimSun"/>
                <a:cs typeface="NSimSun"/>
              </a:rPr>
              <a:t>a</a:t>
            </a:r>
            <a:r>
              <a:rPr lang="en-US" altLang="zh-CN" sz="2000" kern="0" dirty="0">
                <a:solidFill>
                  <a:srgbClr val="000000"/>
                </a:solidFill>
                <a:latin typeface="NSimSun"/>
                <a:cs typeface="NSimSun"/>
              </a:rPr>
              <a:t> - </a:t>
            </a:r>
            <a:r>
              <a:rPr lang="en-US" altLang="zh-CN" sz="2000" kern="0" dirty="0">
                <a:solidFill>
                  <a:srgbClr val="808080"/>
                </a:solidFill>
                <a:latin typeface="NSimSun"/>
                <a:cs typeface="NSimSun"/>
              </a:rPr>
              <a:t>b</a:t>
            </a:r>
            <a:r>
              <a:rPr lang="en-US" altLang="zh-CN" sz="2000" kern="0" dirty="0">
                <a:solidFill>
                  <a:srgbClr val="000000"/>
                </a:solidFill>
                <a:latin typeface="NSimSun"/>
                <a:cs typeface="NSimSun"/>
              </a:rPr>
              <a:t>;</a:t>
            </a:r>
            <a:endParaRPr lang="zh-CN" altLang="zh-CN" sz="2400" kern="100" dirty="0">
              <a:cs typeface="Times New Roman"/>
            </a:endParaRPr>
          </a:p>
          <a:p>
            <a:pPr algn="just">
              <a:spcAft>
                <a:spcPts val="0"/>
              </a:spcAft>
            </a:pPr>
            <a:r>
              <a:rPr lang="en-US" altLang="zh-CN" sz="2000" kern="0" dirty="0">
                <a:solidFill>
                  <a:srgbClr val="000000"/>
                </a:solidFill>
                <a:latin typeface="NSimSun"/>
                <a:cs typeface="NSimSun"/>
              </a:rPr>
              <a:t>}</a:t>
            </a:r>
            <a:endParaRPr lang="zh-CN" altLang="zh-CN" sz="2400" kern="100" dirty="0">
              <a:cs typeface="Times New Roman"/>
            </a:endParaRPr>
          </a:p>
          <a:p>
            <a:pPr lvl="0" algn="just"/>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32452186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2171708"/>
            <a:ext cx="8903267" cy="224676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4</a:t>
            </a:r>
            <a:r>
              <a:rPr lang="zh-CN" altLang="en-US" sz="2800" dirty="0" smtClean="0">
                <a:solidFill>
                  <a:prstClr val="black"/>
                </a:solidFill>
                <a:latin typeface="微软雅黑" panose="020B0503020204020204" pitchFamily="34" charset="-122"/>
                <a:ea typeface="微软雅黑" panose="020B0503020204020204" pitchFamily="34" charset="-122"/>
              </a:rPr>
              <a:t>、补码乘法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smtClean="0">
                <a:solidFill>
                  <a:srgbClr val="555555"/>
                </a:solidFill>
                <a:latin typeface="microsoft yahei"/>
              </a:rPr>
              <a:t>       这个</a:t>
            </a:r>
            <a:r>
              <a:rPr lang="zh-CN" altLang="en-US" sz="2800" dirty="0">
                <a:solidFill>
                  <a:srgbClr val="555555"/>
                </a:solidFill>
                <a:latin typeface="microsoft yahei"/>
              </a:rPr>
              <a:t>部分的数学部分就比较麻烦了，二进制串</a:t>
            </a:r>
            <a:r>
              <a:rPr lang="en-US" altLang="zh-CN" sz="2800" dirty="0">
                <a:solidFill>
                  <a:srgbClr val="555555"/>
                </a:solidFill>
                <a:latin typeface="microsoft yahei"/>
              </a:rPr>
              <a:t>(</a:t>
            </a:r>
            <a:r>
              <a:rPr lang="zh-CN" altLang="en-US" sz="2800" dirty="0">
                <a:solidFill>
                  <a:srgbClr val="555555"/>
                </a:solidFill>
                <a:latin typeface="microsoft yahei"/>
              </a:rPr>
              <a:t>向量</a:t>
            </a:r>
            <a:r>
              <a:rPr lang="en-US" altLang="zh-CN" sz="2800" dirty="0">
                <a:solidFill>
                  <a:srgbClr val="555555"/>
                </a:solidFill>
                <a:latin typeface="microsoft yahei"/>
              </a:rPr>
              <a:t>)</a:t>
            </a:r>
            <a:r>
              <a:rPr lang="zh-CN" altLang="en-US" sz="2800" dirty="0">
                <a:solidFill>
                  <a:srgbClr val="555555"/>
                </a:solidFill>
                <a:latin typeface="microsoft yahei"/>
              </a:rPr>
              <a:t>乘法本质是一个离散卷积。关于其算法，普通可以使用</a:t>
            </a:r>
            <a:r>
              <a:rPr lang="en-US" altLang="zh-CN" sz="2800" dirty="0">
                <a:solidFill>
                  <a:srgbClr val="555555"/>
                </a:solidFill>
                <a:latin typeface="MathJax_Math-italic"/>
              </a:rPr>
              <a:t>O</a:t>
            </a:r>
            <a:r>
              <a:rPr lang="en-US" altLang="zh-CN" sz="2800" dirty="0">
                <a:solidFill>
                  <a:srgbClr val="555555"/>
                </a:solidFill>
                <a:latin typeface="MathJax_Main"/>
              </a:rPr>
              <a:t>(</a:t>
            </a:r>
            <a:r>
              <a:rPr lang="en-US" altLang="zh-CN" sz="2800" dirty="0">
                <a:solidFill>
                  <a:srgbClr val="555555"/>
                </a:solidFill>
                <a:latin typeface="MathJax_Math-italic"/>
              </a:rPr>
              <a:t>n</a:t>
            </a:r>
            <a:r>
              <a:rPr lang="en-US" altLang="zh-CN" sz="2800" dirty="0">
                <a:solidFill>
                  <a:srgbClr val="555555"/>
                </a:solidFill>
                <a:latin typeface="MathJax_Main"/>
              </a:rPr>
              <a:t>2)</a:t>
            </a:r>
            <a:r>
              <a:rPr lang="zh-CN" altLang="en-US" sz="2800" dirty="0">
                <a:solidFill>
                  <a:srgbClr val="555555"/>
                </a:solidFill>
                <a:latin typeface="microsoft yahei"/>
              </a:rPr>
              <a:t>的朴素做法，也可以用</a:t>
            </a:r>
            <a:r>
              <a:rPr lang="en-US" altLang="zh-CN" sz="2800" dirty="0">
                <a:solidFill>
                  <a:srgbClr val="555555"/>
                </a:solidFill>
                <a:latin typeface="microsoft yahei"/>
              </a:rPr>
              <a:t>FFT</a:t>
            </a:r>
            <a:r>
              <a:rPr lang="en-US" altLang="zh-CN" sz="2800" dirty="0">
                <a:solidFill>
                  <a:srgbClr val="0C89CF"/>
                </a:solidFill>
                <a:latin typeface="microsoft yahei"/>
                <a:hlinkClick r:id="rId3" tooltip="See footnote"/>
              </a:rPr>
              <a:t>1</a:t>
            </a:r>
            <a:r>
              <a:rPr lang="zh-CN" altLang="en-US" sz="2800" dirty="0">
                <a:solidFill>
                  <a:srgbClr val="555555"/>
                </a:solidFill>
                <a:latin typeface="microsoft yahei"/>
              </a:rPr>
              <a:t>算法进行优化到</a:t>
            </a:r>
            <a:r>
              <a:rPr lang="en-US" altLang="zh-CN" sz="2800" dirty="0">
                <a:solidFill>
                  <a:srgbClr val="555555"/>
                </a:solidFill>
                <a:latin typeface="MathJax_Math-italic"/>
              </a:rPr>
              <a:t>O</a:t>
            </a:r>
            <a:r>
              <a:rPr lang="en-US" altLang="zh-CN" sz="2800" dirty="0">
                <a:solidFill>
                  <a:srgbClr val="555555"/>
                </a:solidFill>
                <a:latin typeface="MathJax_Main"/>
              </a:rPr>
              <a:t>(</a:t>
            </a:r>
            <a:r>
              <a:rPr lang="en-US" altLang="zh-CN" sz="2800" dirty="0" err="1">
                <a:solidFill>
                  <a:srgbClr val="555555"/>
                </a:solidFill>
                <a:latin typeface="MathJax_Math-italic"/>
              </a:rPr>
              <a:t>n</a:t>
            </a:r>
            <a:r>
              <a:rPr lang="en-US" altLang="zh-CN" sz="2800" dirty="0" err="1">
                <a:solidFill>
                  <a:srgbClr val="555555"/>
                </a:solidFill>
                <a:latin typeface="MathJax_Main"/>
              </a:rPr>
              <a:t>log</a:t>
            </a:r>
            <a:r>
              <a:rPr lang="en-US" altLang="zh-CN" sz="2800" dirty="0">
                <a:solidFill>
                  <a:srgbClr val="555555"/>
                </a:solidFill>
                <a:latin typeface="MathJax_Main"/>
              </a:rPr>
              <a:t>(</a:t>
            </a:r>
            <a:r>
              <a:rPr lang="en-US" altLang="zh-CN" sz="2800" dirty="0">
                <a:solidFill>
                  <a:srgbClr val="555555"/>
                </a:solidFill>
                <a:latin typeface="MathJax_Math-italic"/>
              </a:rPr>
              <a:t>n</a:t>
            </a:r>
            <a:r>
              <a:rPr lang="en-US" altLang="zh-CN" sz="2800" dirty="0">
                <a:solidFill>
                  <a:srgbClr val="555555"/>
                </a:solidFill>
                <a:latin typeface="MathJax_Main"/>
              </a:rPr>
              <a:t>))</a:t>
            </a:r>
            <a:r>
              <a:rPr lang="zh-CN" altLang="en-US" sz="2800" dirty="0">
                <a:solidFill>
                  <a:srgbClr val="555555"/>
                </a:solidFill>
                <a:latin typeface="microsoft yahei"/>
              </a:rPr>
              <a:t>。</a:t>
            </a:r>
            <a:endParaRPr lang="zh-CN" altLang="en-US" sz="2800" dirty="0">
              <a:effectLst/>
            </a:endParaRPr>
          </a:p>
        </p:txBody>
      </p:sp>
    </p:spTree>
    <p:extLst>
      <p:ext uri="{BB962C8B-B14F-4D97-AF65-F5344CB8AC3E}">
        <p14:creationId xmlns:p14="http://schemas.microsoft.com/office/powerpoint/2010/main" val="364479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41" name="文本框 137"/>
          <p:cNvSpPr txBox="1"/>
          <p:nvPr/>
        </p:nvSpPr>
        <p:spPr>
          <a:xfrm>
            <a:off x="5157281" y="2884259"/>
            <a:ext cx="1877438"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移码</a:t>
            </a:r>
          </a:p>
        </p:txBody>
      </p:sp>
    </p:spTree>
    <p:extLst>
      <p:ext uri="{BB962C8B-B14F-4D97-AF65-F5344CB8AC3E}">
        <p14:creationId xmlns:p14="http://schemas.microsoft.com/office/powerpoint/2010/main" val="39000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arn(inVertical)">
                                      <p:cBhvr>
                                        <p:cTn id="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移码</a:t>
            </a: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1" y="1494608"/>
            <a:ext cx="5108225" cy="3539430"/>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、数码转换</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zh-CN" sz="2800" dirty="0"/>
              <a:t>定义：</a:t>
            </a:r>
          </a:p>
          <a:p>
            <a:r>
              <a:rPr lang="en-US" altLang="zh-CN" sz="2800" dirty="0"/>
              <a:t>X</a:t>
            </a:r>
            <a:r>
              <a:rPr lang="zh-CN" altLang="zh-CN" sz="2800" dirty="0"/>
              <a:t>为纯整数，他的移码为</a:t>
            </a:r>
            <a:r>
              <a:rPr lang="en-US" altLang="zh-CN" sz="2800" dirty="0"/>
              <a:t> 2</a:t>
            </a:r>
            <a:r>
              <a:rPr lang="en-US" altLang="zh-CN" sz="2800" baseline="30000" dirty="0"/>
              <a:t>n-1</a:t>
            </a:r>
            <a:r>
              <a:rPr lang="en-US" altLang="zh-CN" sz="2800" dirty="0"/>
              <a:t> + X</a:t>
            </a:r>
            <a:endParaRPr lang="zh-CN" altLang="zh-CN" sz="2800" dirty="0"/>
          </a:p>
          <a:p>
            <a:r>
              <a:rPr lang="zh-CN" altLang="zh-CN" sz="2800" dirty="0"/>
              <a:t>范围：</a:t>
            </a:r>
            <a:r>
              <a:rPr lang="en-US" altLang="zh-CN" sz="2800" dirty="0"/>
              <a:t>[-2</a:t>
            </a:r>
            <a:r>
              <a:rPr lang="en-US" altLang="zh-CN" sz="2800" baseline="30000" dirty="0"/>
              <a:t>n-1</a:t>
            </a:r>
            <a:r>
              <a:rPr lang="en-US" altLang="zh-CN" sz="2800" dirty="0"/>
              <a:t>,2</a:t>
            </a:r>
            <a:r>
              <a:rPr lang="en-US" altLang="zh-CN" sz="2800" baseline="30000" dirty="0"/>
              <a:t>n-1</a:t>
            </a:r>
            <a:r>
              <a:rPr lang="en-US" altLang="zh-CN" sz="2800" dirty="0"/>
              <a:t>)</a:t>
            </a:r>
            <a:endParaRPr lang="zh-CN" altLang="zh-CN" sz="2800" dirty="0"/>
          </a:p>
          <a:p>
            <a:r>
              <a:rPr lang="en-US" altLang="zh-CN" sz="2800" dirty="0"/>
              <a:t> </a:t>
            </a:r>
            <a:endParaRPr lang="zh-CN" altLang="zh-CN" sz="2800" dirty="0"/>
          </a:p>
          <a:p>
            <a:r>
              <a:rPr lang="zh-CN" altLang="zh-CN" sz="2800" dirty="0"/>
              <a:t>整数转化为移码：</a:t>
            </a:r>
          </a:p>
          <a:p>
            <a:r>
              <a:rPr lang="en-US" altLang="zh-CN" sz="2800" dirty="0"/>
              <a:t>X</a:t>
            </a:r>
            <a:r>
              <a:rPr lang="zh-CN" altLang="zh-CN" sz="2800" dirty="0"/>
              <a:t>≧</a:t>
            </a:r>
            <a:r>
              <a:rPr lang="en-US" altLang="zh-CN" sz="2800" dirty="0"/>
              <a:t>0: X[</a:t>
            </a:r>
            <a:r>
              <a:rPr lang="zh-CN" altLang="zh-CN" sz="2800" dirty="0"/>
              <a:t>移</a:t>
            </a:r>
            <a:r>
              <a:rPr lang="en-US" altLang="zh-CN" sz="2800" dirty="0"/>
              <a:t>] = 2</a:t>
            </a:r>
            <a:r>
              <a:rPr lang="en-US" altLang="zh-CN" sz="2800" baseline="30000" dirty="0"/>
              <a:t>n-1</a:t>
            </a:r>
            <a:r>
              <a:rPr lang="en-US" altLang="zh-CN" sz="2800" dirty="0"/>
              <a:t> + |x|</a:t>
            </a:r>
            <a:endParaRPr lang="zh-CN" altLang="zh-CN" sz="2800" dirty="0"/>
          </a:p>
          <a:p>
            <a:r>
              <a:rPr lang="en-US" altLang="zh-CN" sz="2800" dirty="0"/>
              <a:t>X &lt; 0: X[</a:t>
            </a:r>
            <a:r>
              <a:rPr lang="zh-CN" altLang="zh-CN" sz="2800" dirty="0"/>
              <a:t>移</a:t>
            </a:r>
            <a:r>
              <a:rPr lang="en-US" altLang="zh-CN" sz="2800" dirty="0"/>
              <a:t>] = 2</a:t>
            </a:r>
            <a:r>
              <a:rPr lang="en-US" altLang="zh-CN" sz="2800" baseline="30000" dirty="0"/>
              <a:t>n-1</a:t>
            </a:r>
            <a:r>
              <a:rPr lang="en-US" altLang="zh-CN" sz="2800" dirty="0"/>
              <a:t> - |x</a:t>
            </a:r>
            <a:r>
              <a:rPr lang="en-US" altLang="zh-CN" sz="2800" dirty="0" smtClean="0"/>
              <a:t>|</a:t>
            </a:r>
            <a:endParaRPr lang="zh-CN" altLang="zh-CN" sz="2800" dirty="0"/>
          </a:p>
        </p:txBody>
      </p:sp>
      <p:sp>
        <p:nvSpPr>
          <p:cNvPr id="5" name="TextBox 4"/>
          <p:cNvSpPr txBox="1"/>
          <p:nvPr/>
        </p:nvSpPr>
        <p:spPr>
          <a:xfrm>
            <a:off x="6720707" y="3627257"/>
            <a:ext cx="3516923" cy="1384995"/>
          </a:xfrm>
          <a:prstGeom prst="rect">
            <a:avLst/>
          </a:prstGeom>
          <a:noFill/>
        </p:spPr>
        <p:txBody>
          <a:bodyPr wrap="square" rtlCol="0">
            <a:spAutoFit/>
          </a:bodyPr>
          <a:lstStyle/>
          <a:p>
            <a:pPr lvl="0"/>
            <a:r>
              <a:rPr lang="zh-CN" altLang="zh-CN" sz="2800" dirty="0">
                <a:solidFill>
                  <a:prstClr val="black"/>
                </a:solidFill>
              </a:rPr>
              <a:t>溢出判断：</a:t>
            </a:r>
          </a:p>
          <a:p>
            <a:pPr lvl="0"/>
            <a:r>
              <a:rPr lang="en-US" altLang="zh-CN" sz="2800" dirty="0">
                <a:solidFill>
                  <a:prstClr val="black"/>
                </a:solidFill>
              </a:rPr>
              <a:t>X</a:t>
            </a:r>
            <a:r>
              <a:rPr lang="zh-CN" altLang="zh-CN" sz="2800" dirty="0">
                <a:solidFill>
                  <a:prstClr val="black"/>
                </a:solidFill>
              </a:rPr>
              <a:t>≧</a:t>
            </a:r>
            <a:r>
              <a:rPr lang="en-US" altLang="zh-CN" sz="2800" dirty="0">
                <a:solidFill>
                  <a:prstClr val="black"/>
                </a:solidFill>
              </a:rPr>
              <a:t>0: |x|</a:t>
            </a:r>
            <a:r>
              <a:rPr lang="zh-CN" altLang="zh-CN" sz="2800" dirty="0">
                <a:solidFill>
                  <a:prstClr val="black"/>
                </a:solidFill>
              </a:rPr>
              <a:t>≧</a:t>
            </a:r>
            <a:r>
              <a:rPr lang="en-US" altLang="zh-CN" sz="2800" dirty="0">
                <a:solidFill>
                  <a:prstClr val="black"/>
                </a:solidFill>
              </a:rPr>
              <a:t>2</a:t>
            </a:r>
            <a:r>
              <a:rPr lang="en-US" altLang="zh-CN" sz="2800" baseline="30000" dirty="0">
                <a:solidFill>
                  <a:prstClr val="black"/>
                </a:solidFill>
              </a:rPr>
              <a:t>n-1 </a:t>
            </a:r>
            <a:r>
              <a:rPr lang="zh-CN" altLang="zh-CN" sz="2800" dirty="0">
                <a:solidFill>
                  <a:prstClr val="black"/>
                </a:solidFill>
              </a:rPr>
              <a:t>溢出</a:t>
            </a:r>
          </a:p>
          <a:p>
            <a:pPr lvl="0"/>
            <a:r>
              <a:rPr lang="en-US" altLang="zh-CN" sz="2800" dirty="0">
                <a:solidFill>
                  <a:prstClr val="black"/>
                </a:solidFill>
              </a:rPr>
              <a:t>X &lt; 0: |x| &gt; 2</a:t>
            </a:r>
            <a:r>
              <a:rPr lang="en-US" altLang="zh-CN" sz="2800" baseline="30000" dirty="0">
                <a:solidFill>
                  <a:prstClr val="black"/>
                </a:solidFill>
              </a:rPr>
              <a:t>n-1</a:t>
            </a:r>
            <a:r>
              <a:rPr lang="en-US" altLang="zh-CN" sz="2800" dirty="0">
                <a:solidFill>
                  <a:prstClr val="black"/>
                </a:solidFill>
              </a:rPr>
              <a:t> </a:t>
            </a:r>
            <a:r>
              <a:rPr lang="zh-CN" altLang="zh-CN" sz="2800" dirty="0" smtClean="0">
                <a:solidFill>
                  <a:prstClr val="black"/>
                </a:solidFill>
              </a:rPr>
              <a:t>溢出</a:t>
            </a:r>
            <a:endParaRPr lang="zh-CN" altLang="zh-CN" sz="2800" dirty="0">
              <a:solidFill>
                <a:prstClr val="black"/>
              </a:solidFill>
            </a:endParaRPr>
          </a:p>
        </p:txBody>
      </p:sp>
    </p:spTree>
    <p:extLst>
      <p:ext uri="{BB962C8B-B14F-4D97-AF65-F5344CB8AC3E}">
        <p14:creationId xmlns:p14="http://schemas.microsoft.com/office/powerpoint/2010/main" val="192558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移码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51937" y="1249288"/>
            <a:ext cx="5069306" cy="4678204"/>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、数转码</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atom(</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 </a:t>
            </a:r>
            <a:r>
              <a:rPr lang="en-US" altLang="zh-CN" kern="0" dirty="0">
                <a:solidFill>
                  <a:srgbClr val="808080"/>
                </a:solidFill>
                <a:latin typeface="NSimSun"/>
                <a:cs typeface="NSimSun"/>
              </a:rPr>
              <a:t>buff</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POSITIVE</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positive</a:t>
            </a:r>
            <a:r>
              <a:rPr lang="en-US" altLang="zh-CN" kern="0" dirty="0">
                <a:solidFill>
                  <a:srgbClr val="000000"/>
                </a:solidFill>
                <a:latin typeface="NSimSun"/>
                <a:cs typeface="NSimSun"/>
              </a:rPr>
              <a:t> = 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ABS</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abs</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a:t>
            </a:r>
            <a:r>
              <a:rPr lang="en-US" altLang="zh-CN" kern="0" dirty="0">
                <a:solidFill>
                  <a:srgbClr val="808080"/>
                </a:solidFill>
                <a:latin typeface="NSimSun"/>
                <a:cs typeface="NSimSun"/>
              </a:rPr>
              <a:t>buff</a:t>
            </a:r>
            <a:r>
              <a:rPr lang="en-US" altLang="zh-CN" kern="0" dirty="0">
                <a:solidFill>
                  <a:srgbClr val="000000"/>
                </a:solidFill>
                <a:latin typeface="NSimSun"/>
                <a:cs typeface="NSimSun"/>
              </a:rPr>
              <a:t>[0] == </a:t>
            </a:r>
            <a:r>
              <a:rPr lang="en-US" altLang="zh-CN" kern="0" dirty="0">
                <a:solidFill>
                  <a:srgbClr val="A31515"/>
                </a:solidFill>
                <a:latin typeface="NSimSun"/>
                <a:cs typeface="NSimSun"/>
              </a:rPr>
              <a:t>'-'</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positive = 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sscanf</a:t>
            </a:r>
            <a:r>
              <a:rPr lang="en-US" altLang="zh-CN" kern="0" dirty="0">
                <a:solidFill>
                  <a:srgbClr val="000000"/>
                </a:solidFill>
                <a:latin typeface="NSimSun"/>
                <a:cs typeface="NSimSun"/>
              </a:rPr>
              <a:t>(</a:t>
            </a:r>
            <a:r>
              <a:rPr lang="en-US" altLang="zh-CN" kern="0" dirty="0">
                <a:solidFill>
                  <a:srgbClr val="808080"/>
                </a:solidFill>
                <a:latin typeface="NSimSun"/>
                <a:cs typeface="NSimSun"/>
              </a:rPr>
              <a:t>buff</a:t>
            </a:r>
            <a:r>
              <a:rPr lang="en-US" altLang="zh-CN" kern="0" dirty="0">
                <a:solidFill>
                  <a:srgbClr val="000000"/>
                </a:solidFill>
                <a:latin typeface="NSimSun"/>
                <a:cs typeface="NSimSun"/>
              </a:rPr>
              <a:t> + 1, </a:t>
            </a:r>
            <a:r>
              <a:rPr lang="en-US" altLang="zh-CN" kern="0" dirty="0">
                <a:solidFill>
                  <a:srgbClr val="A31515"/>
                </a:solidFill>
                <a:latin typeface="NSimSun"/>
                <a:cs typeface="NSimSun"/>
              </a:rPr>
              <a:t>"%d"</a:t>
            </a:r>
            <a:r>
              <a:rPr lang="en-US" altLang="zh-CN" kern="0" dirty="0">
                <a:solidFill>
                  <a:srgbClr val="000000"/>
                </a:solidFill>
                <a:latin typeface="NSimSun"/>
                <a:cs typeface="NSimSun"/>
              </a:rPr>
              <a:t>, &amp;abs);</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a:t>
            </a:r>
            <a:r>
              <a:rPr lang="en-US" altLang="zh-CN" kern="0" dirty="0">
                <a:solidFill>
                  <a:srgbClr val="808080"/>
                </a:solidFill>
                <a:latin typeface="NSimSun"/>
                <a:cs typeface="NSimSun"/>
              </a:rPr>
              <a:t>buff</a:t>
            </a:r>
            <a:r>
              <a:rPr lang="en-US" altLang="zh-CN" kern="0" dirty="0">
                <a:solidFill>
                  <a:srgbClr val="000000"/>
                </a:solidFill>
                <a:latin typeface="NSimSun"/>
                <a:cs typeface="NSimSun"/>
              </a:rPr>
              <a:t>[0] == </a:t>
            </a:r>
            <a:r>
              <a:rPr lang="en-US" altLang="zh-CN" kern="0" dirty="0">
                <a:solidFill>
                  <a:srgbClr val="A31515"/>
                </a:solidFill>
                <a:latin typeface="NSimSun"/>
                <a:cs typeface="NSimSun"/>
              </a:rPr>
              <a:t>'+'</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sscanf</a:t>
            </a:r>
            <a:r>
              <a:rPr lang="en-US" altLang="zh-CN" kern="0" dirty="0">
                <a:solidFill>
                  <a:srgbClr val="000000"/>
                </a:solidFill>
                <a:latin typeface="NSimSun"/>
                <a:cs typeface="NSimSun"/>
              </a:rPr>
              <a:t>(</a:t>
            </a:r>
            <a:r>
              <a:rPr lang="en-US" altLang="zh-CN" kern="0" dirty="0">
                <a:solidFill>
                  <a:srgbClr val="808080"/>
                </a:solidFill>
                <a:latin typeface="NSimSun"/>
                <a:cs typeface="NSimSun"/>
              </a:rPr>
              <a:t>buff</a:t>
            </a:r>
            <a:r>
              <a:rPr lang="en-US" altLang="zh-CN" kern="0" dirty="0">
                <a:solidFill>
                  <a:srgbClr val="000000"/>
                </a:solidFill>
                <a:latin typeface="NSimSun"/>
                <a:cs typeface="NSimSun"/>
              </a:rPr>
              <a:t> + 1, </a:t>
            </a:r>
            <a:r>
              <a:rPr lang="en-US" altLang="zh-CN" kern="0" dirty="0">
                <a:solidFill>
                  <a:srgbClr val="A31515"/>
                </a:solidFill>
                <a:latin typeface="NSimSun"/>
                <a:cs typeface="NSimSun"/>
              </a:rPr>
              <a:t>"%d"</a:t>
            </a:r>
            <a:r>
              <a:rPr lang="en-US" altLang="zh-CN" kern="0" dirty="0">
                <a:solidFill>
                  <a:srgbClr val="000000"/>
                </a:solidFill>
                <a:latin typeface="NSimSun"/>
                <a:cs typeface="NSimSun"/>
              </a:rPr>
              <a:t>, &amp;abs);</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sscanf</a:t>
            </a:r>
            <a:r>
              <a:rPr lang="en-US" altLang="zh-CN" kern="0" dirty="0">
                <a:solidFill>
                  <a:srgbClr val="000000"/>
                </a:solidFill>
                <a:latin typeface="NSimSun"/>
                <a:cs typeface="NSimSun"/>
              </a:rPr>
              <a:t>(</a:t>
            </a:r>
            <a:r>
              <a:rPr lang="en-US" altLang="zh-CN" kern="0" dirty="0">
                <a:solidFill>
                  <a:srgbClr val="808080"/>
                </a:solidFill>
                <a:latin typeface="NSimSun"/>
                <a:cs typeface="NSimSun"/>
              </a:rPr>
              <a:t>buff</a:t>
            </a:r>
            <a:r>
              <a:rPr lang="en-US" altLang="zh-CN" kern="0" dirty="0">
                <a:solidFill>
                  <a:srgbClr val="000000"/>
                </a:solidFill>
                <a:latin typeface="NSimSun"/>
                <a:cs typeface="NSimSun"/>
              </a:rPr>
              <a:t>, </a:t>
            </a:r>
            <a:r>
              <a:rPr lang="en-US" altLang="zh-CN" kern="0" dirty="0">
                <a:solidFill>
                  <a:srgbClr val="A31515"/>
                </a:solidFill>
                <a:latin typeface="NSimSun"/>
                <a:cs typeface="NSimSun"/>
              </a:rPr>
              <a:t>"%d"</a:t>
            </a:r>
            <a:r>
              <a:rPr lang="en-US" altLang="zh-CN" kern="0" dirty="0">
                <a:solidFill>
                  <a:srgbClr val="000000"/>
                </a:solidFill>
                <a:latin typeface="NSimSun"/>
                <a:cs typeface="NSimSun"/>
              </a:rPr>
              <a:t>, &amp;abs);</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utom</a:t>
            </a:r>
            <a:r>
              <a:rPr lang="en-US" altLang="zh-CN" kern="0" dirty="0">
                <a:solidFill>
                  <a:srgbClr val="000000"/>
                </a:solidFill>
                <a:latin typeface="NSimSun"/>
                <a:cs typeface="NSimSun"/>
              </a:rPr>
              <a:t>(positive, abs);</a:t>
            </a:r>
            <a:endParaRPr lang="zh-CN" altLang="zh-CN" sz="2000" kern="100" dirty="0">
              <a:cs typeface="Times New Roman"/>
            </a:endParaRPr>
          </a:p>
          <a:p>
            <a:pPr algn="just">
              <a:spcAft>
                <a:spcPts val="0"/>
              </a:spcAft>
            </a:pPr>
            <a:r>
              <a:rPr lang="en-US" altLang="zh-CN" kern="0" dirty="0">
                <a:solidFill>
                  <a:srgbClr val="000000"/>
                </a:solidFill>
                <a:latin typeface="NSimSun"/>
                <a:cs typeface="NSimSun"/>
              </a:rPr>
              <a:t>}</a:t>
            </a:r>
            <a:endParaRPr lang="zh-CN" altLang="zh-CN" sz="2000" kern="100" dirty="0">
              <a:cs typeface="Times New Roman"/>
            </a:endParaRPr>
          </a:p>
        </p:txBody>
      </p:sp>
      <p:sp>
        <p:nvSpPr>
          <p:cNvPr id="76" name="TextBox 75"/>
          <p:cNvSpPr txBox="1"/>
          <p:nvPr/>
        </p:nvSpPr>
        <p:spPr>
          <a:xfrm>
            <a:off x="5965028" y="1214899"/>
            <a:ext cx="5069306" cy="2185214"/>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、码转数</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0000FF"/>
                </a:solidFill>
                <a:latin typeface="NSimSun"/>
                <a:cs typeface="NSimSun"/>
              </a:rPr>
              <a:t>char</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mtoa</a:t>
            </a:r>
            <a:r>
              <a:rPr lang="en-US" altLang="zh-CN" kern="0" dirty="0">
                <a:solidFill>
                  <a:srgbClr val="000000"/>
                </a:solidFill>
                <a:latin typeface="NSimSun"/>
                <a:cs typeface="NSimSun"/>
              </a:rPr>
              <a:t>(</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t>
            </a:r>
            <a:r>
              <a:rPr lang="en-US" altLang="zh-CN" kern="0" dirty="0">
                <a:solidFill>
                  <a:srgbClr val="808080"/>
                </a:solidFill>
                <a:latin typeface="NSimSun"/>
                <a:cs typeface="NSimSun"/>
              </a:rPr>
              <a:t>n</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 buff = (</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malloc</a:t>
            </a:r>
            <a:r>
              <a:rPr lang="en-US" altLang="zh-CN" kern="0" dirty="0">
                <a:solidFill>
                  <a:srgbClr val="000000"/>
                </a:solidFill>
                <a:latin typeface="NSimSun"/>
                <a:cs typeface="NSimSun"/>
              </a:rPr>
              <a:t>(</a:t>
            </a:r>
            <a:r>
              <a:rPr lang="en-US" altLang="zh-CN" kern="0" dirty="0" err="1">
                <a:solidFill>
                  <a:srgbClr val="0000FF"/>
                </a:solidFill>
                <a:latin typeface="NSimSun"/>
                <a:cs typeface="NSimSun"/>
              </a:rPr>
              <a:t>sizeof</a:t>
            </a:r>
            <a:r>
              <a:rPr lang="en-US" altLang="zh-CN" kern="0" dirty="0">
                <a:solidFill>
                  <a:srgbClr val="000000"/>
                </a:solidFill>
                <a:latin typeface="NSimSun"/>
                <a:cs typeface="NSimSun"/>
              </a:rPr>
              <a:t>(</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 2 + 1);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sprintf</a:t>
            </a:r>
            <a:r>
              <a:rPr lang="en-US" altLang="zh-CN" kern="0" dirty="0">
                <a:solidFill>
                  <a:srgbClr val="000000"/>
                </a:solidFill>
                <a:latin typeface="NSimSun"/>
                <a:cs typeface="NSimSun"/>
              </a:rPr>
              <a:t>(buff, </a:t>
            </a:r>
            <a:r>
              <a:rPr lang="en-US" altLang="zh-CN" kern="0" dirty="0">
                <a:solidFill>
                  <a:srgbClr val="A31515"/>
                </a:solidFill>
                <a:latin typeface="NSimSun"/>
                <a:cs typeface="NSimSun"/>
              </a:rPr>
              <a:t>"%x"</a:t>
            </a:r>
            <a:r>
              <a:rPr lang="en-US" altLang="zh-CN" kern="0" dirty="0">
                <a:solidFill>
                  <a:srgbClr val="000000"/>
                </a:solidFill>
                <a:latin typeface="NSimSun"/>
                <a:cs typeface="NSimSun"/>
              </a:rPr>
              <a:t>, </a:t>
            </a:r>
            <a:r>
              <a:rPr lang="en-US" altLang="zh-CN" kern="0" dirty="0">
                <a:solidFill>
                  <a:srgbClr val="808080"/>
                </a:solidFill>
                <a:latin typeface="NSimSun"/>
                <a:cs typeface="NSimSun"/>
              </a:rPr>
              <a:t>n</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buff;</a:t>
            </a:r>
            <a:endParaRPr lang="zh-CN" altLang="zh-CN" sz="2000" kern="100" dirty="0">
              <a:cs typeface="Times New Roman"/>
            </a:endParaRPr>
          </a:p>
          <a:p>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378470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移</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1177125"/>
            <a:ext cx="8903267" cy="4401205"/>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、移码加法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pPr algn="just">
              <a:spcAft>
                <a:spcPts val="0"/>
              </a:spcAft>
            </a:pPr>
            <a:r>
              <a:rPr lang="zh-CN" altLang="zh-CN" sz="2800" kern="100" dirty="0">
                <a:cs typeface="Times New Roman"/>
              </a:rPr>
              <a:t>同号：</a:t>
            </a:r>
          </a:p>
          <a:p>
            <a:pPr algn="just">
              <a:spcAft>
                <a:spcPts val="0"/>
              </a:spcAft>
            </a:pPr>
            <a:r>
              <a:rPr lang="en-US" altLang="zh-CN" sz="2800" kern="100" dirty="0">
                <a:cs typeface="Times New Roman"/>
              </a:rPr>
              <a:t>X, Y </a:t>
            </a:r>
            <a:r>
              <a:rPr lang="zh-CN" altLang="zh-CN" sz="2800" kern="100" dirty="0">
                <a:cs typeface="宋体"/>
              </a:rPr>
              <a:t>≧</a:t>
            </a:r>
            <a:r>
              <a:rPr lang="en-US" altLang="zh-CN" sz="2800" kern="100" dirty="0">
                <a:cs typeface="Times New Roman"/>
              </a:rPr>
              <a:t> 0</a:t>
            </a:r>
            <a:r>
              <a:rPr lang="zh-CN" altLang="zh-CN" sz="2800" kern="100" dirty="0">
                <a:cs typeface="Times New Roman"/>
              </a:rPr>
              <a:t>：</a:t>
            </a:r>
          </a:p>
          <a:p>
            <a:pPr algn="just">
              <a:spcAft>
                <a:spcPts val="0"/>
              </a:spcAft>
            </a:pPr>
            <a:r>
              <a:rPr lang="en-US" altLang="zh-CN" sz="2800" kern="100" dirty="0">
                <a:cs typeface="Times New Roman"/>
              </a:rPr>
              <a:t>X[</a:t>
            </a:r>
            <a:r>
              <a:rPr lang="zh-CN" altLang="zh-CN" sz="2800" kern="100" dirty="0">
                <a:cs typeface="Times New Roman"/>
              </a:rPr>
              <a:t>移</a:t>
            </a:r>
            <a:r>
              <a:rPr lang="en-US" altLang="zh-CN" sz="2800" kern="100" dirty="0">
                <a:cs typeface="Times New Roman"/>
              </a:rPr>
              <a:t>]</a:t>
            </a:r>
            <a:r>
              <a:rPr lang="zh-CN" altLang="zh-CN" sz="2800" kern="100" dirty="0">
                <a:cs typeface="Times New Roman"/>
              </a:rPr>
              <a:t>去除最高位为</a:t>
            </a:r>
            <a:r>
              <a:rPr lang="en-US" altLang="zh-CN" sz="2800" kern="100" dirty="0">
                <a:cs typeface="Times New Roman"/>
              </a:rPr>
              <a:t>x</a:t>
            </a:r>
            <a:r>
              <a:rPr lang="zh-CN" altLang="zh-CN" sz="2800" kern="100" dirty="0">
                <a:cs typeface="Times New Roman"/>
              </a:rPr>
              <a:t>，</a:t>
            </a:r>
            <a:r>
              <a:rPr lang="en-US" altLang="zh-CN" sz="2800" kern="100" dirty="0">
                <a:cs typeface="Times New Roman"/>
              </a:rPr>
              <a:t> Y[</a:t>
            </a:r>
            <a:r>
              <a:rPr lang="zh-CN" altLang="zh-CN" sz="2800" kern="100" dirty="0">
                <a:cs typeface="Times New Roman"/>
              </a:rPr>
              <a:t>移</a:t>
            </a:r>
            <a:r>
              <a:rPr lang="en-US" altLang="zh-CN" sz="2800" kern="100" dirty="0">
                <a:cs typeface="Times New Roman"/>
              </a:rPr>
              <a:t>]</a:t>
            </a:r>
            <a:r>
              <a:rPr lang="zh-CN" altLang="zh-CN" sz="2800" kern="100" dirty="0">
                <a:cs typeface="Times New Roman"/>
              </a:rPr>
              <a:t>去除最高位为</a:t>
            </a:r>
            <a:r>
              <a:rPr lang="en-US" altLang="zh-CN" sz="2800" kern="100" dirty="0">
                <a:cs typeface="Times New Roman"/>
              </a:rPr>
              <a:t>y</a:t>
            </a:r>
            <a:r>
              <a:rPr lang="zh-CN" altLang="zh-CN" sz="2800" kern="100" dirty="0">
                <a:cs typeface="Times New Roman"/>
              </a:rPr>
              <a:t>， 如果</a:t>
            </a:r>
            <a:r>
              <a:rPr lang="en-US" altLang="zh-CN" sz="2800" kern="100" dirty="0" err="1">
                <a:cs typeface="Times New Roman"/>
              </a:rPr>
              <a:t>x+y</a:t>
            </a:r>
            <a:r>
              <a:rPr lang="en-US" altLang="zh-CN" sz="2800" kern="100" dirty="0">
                <a:cs typeface="Times New Roman"/>
              </a:rPr>
              <a:t> </a:t>
            </a:r>
            <a:r>
              <a:rPr lang="zh-CN" altLang="zh-CN" sz="2800" kern="100" dirty="0">
                <a:cs typeface="宋体"/>
              </a:rPr>
              <a:t>≧</a:t>
            </a:r>
            <a:r>
              <a:rPr lang="en-US" altLang="zh-CN" sz="2800" kern="100" dirty="0">
                <a:cs typeface="Times New Roman"/>
              </a:rPr>
              <a:t> 2</a:t>
            </a:r>
            <a:r>
              <a:rPr lang="en-US" altLang="zh-CN" sz="2800" kern="100" baseline="30000" dirty="0">
                <a:cs typeface="Times New Roman"/>
              </a:rPr>
              <a:t>n-1</a:t>
            </a:r>
            <a:r>
              <a:rPr lang="zh-CN" altLang="zh-CN" sz="2800" kern="100" dirty="0">
                <a:cs typeface="Times New Roman"/>
              </a:rPr>
              <a:t>则溢出， 否则</a:t>
            </a:r>
            <a:r>
              <a:rPr lang="en-US" altLang="zh-CN" sz="2800" kern="100" dirty="0">
                <a:cs typeface="Times New Roman"/>
              </a:rPr>
              <a:t>(X+Y)[</a:t>
            </a:r>
            <a:r>
              <a:rPr lang="zh-CN" altLang="zh-CN" sz="2800" kern="100" dirty="0">
                <a:cs typeface="Times New Roman"/>
              </a:rPr>
              <a:t>移</a:t>
            </a:r>
            <a:r>
              <a:rPr lang="en-US" altLang="zh-CN" sz="2800" kern="100" dirty="0">
                <a:cs typeface="Times New Roman"/>
              </a:rPr>
              <a:t>] = </a:t>
            </a:r>
            <a:r>
              <a:rPr lang="en-US" altLang="zh-CN" sz="2800" kern="100" dirty="0" err="1">
                <a:cs typeface="Times New Roman"/>
              </a:rPr>
              <a:t>x+y</a:t>
            </a:r>
            <a:r>
              <a:rPr lang="en-US" altLang="zh-CN" sz="2800" kern="100" dirty="0">
                <a:cs typeface="Times New Roman"/>
              </a:rPr>
              <a:t> + 2</a:t>
            </a:r>
            <a:r>
              <a:rPr lang="en-US" altLang="zh-CN" sz="2800" kern="100" baseline="30000" dirty="0">
                <a:cs typeface="Times New Roman"/>
              </a:rPr>
              <a:t>n-1  </a:t>
            </a:r>
            <a:r>
              <a:rPr lang="zh-CN" altLang="zh-CN" sz="2800" kern="100" dirty="0">
                <a:cs typeface="Times New Roman"/>
              </a:rPr>
              <a:t>相当于</a:t>
            </a:r>
            <a:r>
              <a:rPr lang="en-US" altLang="zh-CN" sz="2800" kern="100" dirty="0">
                <a:cs typeface="Times New Roman"/>
              </a:rPr>
              <a:t>X[</a:t>
            </a:r>
            <a:r>
              <a:rPr lang="zh-CN" altLang="zh-CN" sz="2800" kern="100" dirty="0">
                <a:cs typeface="Times New Roman"/>
              </a:rPr>
              <a:t>移</a:t>
            </a:r>
            <a:r>
              <a:rPr lang="en-US" altLang="zh-CN" sz="2800" kern="100" dirty="0">
                <a:cs typeface="Times New Roman"/>
              </a:rPr>
              <a:t>] + Y[</a:t>
            </a:r>
            <a:r>
              <a:rPr lang="zh-CN" altLang="zh-CN" sz="2800" kern="100" dirty="0">
                <a:cs typeface="Times New Roman"/>
              </a:rPr>
              <a:t>移</a:t>
            </a:r>
            <a:r>
              <a:rPr lang="en-US" altLang="zh-CN" sz="2800" kern="100" dirty="0">
                <a:cs typeface="Times New Roman"/>
              </a:rPr>
              <a:t>] - 2</a:t>
            </a:r>
            <a:r>
              <a:rPr lang="en-US" altLang="zh-CN" sz="2800" kern="100" baseline="30000" dirty="0">
                <a:cs typeface="Times New Roman"/>
              </a:rPr>
              <a:t>n-1</a:t>
            </a:r>
            <a:r>
              <a:rPr lang="en-US" altLang="zh-CN" sz="2800" kern="100" dirty="0">
                <a:cs typeface="Times New Roman"/>
              </a:rPr>
              <a:t> </a:t>
            </a:r>
            <a:r>
              <a:rPr lang="zh-CN" altLang="zh-CN" sz="2800" kern="100" dirty="0">
                <a:cs typeface="Times New Roman"/>
              </a:rPr>
              <a:t>，因为</a:t>
            </a:r>
            <a:r>
              <a:rPr lang="en-US" altLang="zh-CN" sz="2800" kern="100" dirty="0">
                <a:cs typeface="Times New Roman"/>
              </a:rPr>
              <a:t>X,Y</a:t>
            </a:r>
            <a:r>
              <a:rPr lang="zh-CN" altLang="zh-CN" sz="2800" kern="100" dirty="0">
                <a:cs typeface="Times New Roman"/>
              </a:rPr>
              <a:t>都为正，</a:t>
            </a:r>
            <a:r>
              <a:rPr lang="en-US" altLang="zh-CN" sz="2800" kern="100" dirty="0">
                <a:cs typeface="Times New Roman"/>
              </a:rPr>
              <a:t> X[</a:t>
            </a:r>
            <a:r>
              <a:rPr lang="zh-CN" altLang="zh-CN" sz="2800" kern="100" dirty="0">
                <a:cs typeface="Times New Roman"/>
              </a:rPr>
              <a:t>移</a:t>
            </a:r>
            <a:r>
              <a:rPr lang="en-US" altLang="zh-CN" sz="2800" kern="100" dirty="0">
                <a:cs typeface="Times New Roman"/>
              </a:rPr>
              <a:t>]</a:t>
            </a:r>
            <a:r>
              <a:rPr lang="zh-CN" altLang="zh-CN" sz="2800" kern="100" dirty="0">
                <a:cs typeface="Times New Roman"/>
              </a:rPr>
              <a:t>，</a:t>
            </a:r>
            <a:r>
              <a:rPr lang="en-US" altLang="zh-CN" sz="2800" kern="100" dirty="0">
                <a:cs typeface="Times New Roman"/>
              </a:rPr>
              <a:t> Y[</a:t>
            </a:r>
            <a:r>
              <a:rPr lang="zh-CN" altLang="zh-CN" sz="2800" kern="100" dirty="0">
                <a:cs typeface="Times New Roman"/>
              </a:rPr>
              <a:t>移</a:t>
            </a:r>
            <a:r>
              <a:rPr lang="en-US" altLang="zh-CN" sz="2800" kern="100" dirty="0">
                <a:cs typeface="Times New Roman"/>
              </a:rPr>
              <a:t>]</a:t>
            </a:r>
            <a:r>
              <a:rPr lang="zh-CN" altLang="zh-CN" sz="2800" kern="100" dirty="0">
                <a:cs typeface="Times New Roman"/>
              </a:rPr>
              <a:t>大于</a:t>
            </a:r>
            <a:r>
              <a:rPr lang="en-US" altLang="zh-CN" sz="2800" kern="100" dirty="0">
                <a:cs typeface="Times New Roman"/>
              </a:rPr>
              <a:t>2</a:t>
            </a:r>
            <a:r>
              <a:rPr lang="en-US" altLang="zh-CN" sz="2800" kern="100" baseline="30000" dirty="0">
                <a:cs typeface="Times New Roman"/>
              </a:rPr>
              <a:t>n-1 </a:t>
            </a:r>
            <a:endParaRPr lang="zh-CN" altLang="zh-CN" sz="2800" kern="100" dirty="0">
              <a:cs typeface="Times New Roman"/>
            </a:endParaRPr>
          </a:p>
          <a:p>
            <a:pPr algn="just">
              <a:spcAft>
                <a:spcPts val="0"/>
              </a:spcAft>
            </a:pPr>
            <a:r>
              <a:rPr lang="en-US" altLang="zh-CN" sz="2800" kern="100" dirty="0">
                <a:cs typeface="Times New Roman"/>
              </a:rPr>
              <a:t>X, Y &lt; 0</a:t>
            </a:r>
            <a:r>
              <a:rPr lang="zh-CN" altLang="zh-CN" sz="2800" kern="100" dirty="0">
                <a:cs typeface="Times New Roman"/>
              </a:rPr>
              <a:t>：</a:t>
            </a:r>
          </a:p>
          <a:p>
            <a:pPr algn="just">
              <a:spcAft>
                <a:spcPts val="0"/>
              </a:spcAft>
            </a:pPr>
            <a:r>
              <a:rPr lang="zh-CN" altLang="zh-CN" sz="2800" kern="100" dirty="0">
                <a:cs typeface="Times New Roman"/>
              </a:rPr>
              <a:t>如果</a:t>
            </a:r>
            <a:r>
              <a:rPr lang="en-US" altLang="zh-CN" sz="2800" kern="100" dirty="0">
                <a:cs typeface="Times New Roman"/>
              </a:rPr>
              <a:t>X[</a:t>
            </a:r>
            <a:r>
              <a:rPr lang="zh-CN" altLang="zh-CN" sz="2800" kern="100" dirty="0">
                <a:cs typeface="Times New Roman"/>
              </a:rPr>
              <a:t>移</a:t>
            </a:r>
            <a:r>
              <a:rPr lang="en-US" altLang="zh-CN" sz="2800" kern="100" dirty="0">
                <a:cs typeface="Times New Roman"/>
              </a:rPr>
              <a:t>] + Y[</a:t>
            </a:r>
            <a:r>
              <a:rPr lang="zh-CN" altLang="zh-CN" sz="2800" kern="100" dirty="0">
                <a:cs typeface="Times New Roman"/>
              </a:rPr>
              <a:t>移</a:t>
            </a:r>
            <a:r>
              <a:rPr lang="en-US" altLang="zh-CN" sz="2800" kern="100" dirty="0">
                <a:cs typeface="Times New Roman"/>
              </a:rPr>
              <a:t>] &lt; 2</a:t>
            </a:r>
            <a:r>
              <a:rPr lang="en-US" altLang="zh-CN" sz="2800" kern="100" baseline="30000" dirty="0">
                <a:cs typeface="Times New Roman"/>
              </a:rPr>
              <a:t>n-1</a:t>
            </a:r>
            <a:r>
              <a:rPr lang="en-US" altLang="zh-CN" sz="2800" kern="100" dirty="0">
                <a:cs typeface="Times New Roman"/>
              </a:rPr>
              <a:t>, </a:t>
            </a:r>
            <a:r>
              <a:rPr lang="zh-CN" altLang="zh-CN" sz="2800" kern="100" dirty="0">
                <a:cs typeface="Times New Roman"/>
              </a:rPr>
              <a:t>则</a:t>
            </a:r>
            <a:r>
              <a:rPr lang="en-US" altLang="zh-CN" sz="2800" kern="100" dirty="0">
                <a:cs typeface="Times New Roman"/>
              </a:rPr>
              <a:t>2</a:t>
            </a:r>
            <a:r>
              <a:rPr lang="en-US" altLang="zh-CN" sz="2800" kern="100" baseline="30000" dirty="0">
                <a:cs typeface="Times New Roman"/>
              </a:rPr>
              <a:t>n-1</a:t>
            </a:r>
            <a:r>
              <a:rPr lang="en-US" altLang="zh-CN" sz="2800" kern="100" dirty="0">
                <a:cs typeface="Times New Roman"/>
              </a:rPr>
              <a:t> - |X |+ 2</a:t>
            </a:r>
            <a:r>
              <a:rPr lang="en-US" altLang="zh-CN" sz="2800" kern="100" baseline="30000" dirty="0">
                <a:cs typeface="Times New Roman"/>
              </a:rPr>
              <a:t>n-1</a:t>
            </a:r>
            <a:r>
              <a:rPr lang="en-US" altLang="zh-CN" sz="2800" kern="100" dirty="0">
                <a:cs typeface="Times New Roman"/>
              </a:rPr>
              <a:t> -|Y |= 2</a:t>
            </a:r>
            <a:r>
              <a:rPr lang="en-US" altLang="zh-CN" sz="2800" kern="100" baseline="30000" dirty="0">
                <a:cs typeface="Times New Roman"/>
              </a:rPr>
              <a:t>n</a:t>
            </a:r>
            <a:r>
              <a:rPr lang="en-US" altLang="zh-CN" sz="2800" kern="100" dirty="0">
                <a:cs typeface="Times New Roman"/>
              </a:rPr>
              <a:t> -|X |-|Y |&lt; 2</a:t>
            </a:r>
            <a:r>
              <a:rPr lang="en-US" altLang="zh-CN" sz="2800" kern="100" baseline="30000" dirty="0">
                <a:cs typeface="Times New Roman"/>
              </a:rPr>
              <a:t>n-1</a:t>
            </a:r>
            <a:r>
              <a:rPr lang="en-US" altLang="zh-CN" sz="2800" kern="100" dirty="0">
                <a:cs typeface="Times New Roman"/>
              </a:rPr>
              <a:t>, |X| + |Y|</a:t>
            </a:r>
            <a:r>
              <a:rPr lang="en-US" altLang="zh-CN" sz="2800" kern="100" dirty="0">
                <a:latin typeface="宋体"/>
                <a:cs typeface="宋体"/>
              </a:rPr>
              <a:t>&gt;2</a:t>
            </a:r>
            <a:r>
              <a:rPr lang="en-US" altLang="zh-CN" sz="2800" kern="100" baseline="30000" dirty="0">
                <a:latin typeface="宋体"/>
                <a:cs typeface="宋体"/>
              </a:rPr>
              <a:t>n-1</a:t>
            </a:r>
            <a:r>
              <a:rPr lang="en-US" altLang="zh-CN" sz="2800" kern="100" dirty="0">
                <a:latin typeface="宋体"/>
                <a:cs typeface="宋体"/>
              </a:rPr>
              <a:t>,</a:t>
            </a:r>
            <a:r>
              <a:rPr lang="zh-CN" altLang="zh-CN" sz="2800" kern="100" dirty="0">
                <a:cs typeface="宋体"/>
              </a:rPr>
              <a:t>溢出</a:t>
            </a:r>
            <a:endParaRPr lang="zh-CN" altLang="zh-CN" sz="2800" kern="100" dirty="0">
              <a:cs typeface="Times New Roman"/>
            </a:endParaRPr>
          </a:p>
          <a:p>
            <a:pPr algn="just">
              <a:spcAft>
                <a:spcPts val="0"/>
              </a:spcAft>
            </a:pPr>
            <a:r>
              <a:rPr lang="zh-CN" altLang="zh-CN" sz="2800" kern="100" dirty="0">
                <a:cs typeface="宋体"/>
              </a:rPr>
              <a:t>否则，</a:t>
            </a:r>
            <a:r>
              <a:rPr lang="en-US" altLang="zh-CN" sz="2800" kern="100" dirty="0">
                <a:cs typeface="宋体"/>
              </a:rPr>
              <a:t>(X+Y)[</a:t>
            </a:r>
            <a:r>
              <a:rPr lang="zh-CN" altLang="zh-CN" sz="2800" kern="100" dirty="0">
                <a:cs typeface="宋体"/>
              </a:rPr>
              <a:t>移</a:t>
            </a:r>
            <a:r>
              <a:rPr lang="en-US" altLang="zh-CN" sz="2800" kern="100" dirty="0">
                <a:cs typeface="宋体"/>
              </a:rPr>
              <a:t>] = X[</a:t>
            </a:r>
            <a:r>
              <a:rPr lang="zh-CN" altLang="zh-CN" sz="2800" kern="100" dirty="0">
                <a:cs typeface="宋体"/>
              </a:rPr>
              <a:t>移</a:t>
            </a:r>
            <a:r>
              <a:rPr lang="en-US" altLang="zh-CN" sz="2800" kern="100" dirty="0">
                <a:cs typeface="宋体"/>
              </a:rPr>
              <a:t>]+Y[</a:t>
            </a:r>
            <a:r>
              <a:rPr lang="zh-CN" altLang="zh-CN" sz="2800" kern="100" dirty="0">
                <a:cs typeface="宋体"/>
              </a:rPr>
              <a:t>移</a:t>
            </a:r>
            <a:r>
              <a:rPr lang="en-US" altLang="zh-CN" sz="2800" kern="100" dirty="0">
                <a:cs typeface="宋体"/>
              </a:rPr>
              <a:t>] - 2</a:t>
            </a:r>
            <a:r>
              <a:rPr lang="en-US" altLang="zh-CN" sz="2800" kern="100" baseline="30000" dirty="0">
                <a:cs typeface="宋体"/>
              </a:rPr>
              <a:t>n-1 </a:t>
            </a:r>
            <a:r>
              <a:rPr lang="en-US" altLang="zh-CN" sz="2800" kern="100" dirty="0">
                <a:cs typeface="宋体"/>
              </a:rPr>
              <a:t>= 2</a:t>
            </a:r>
            <a:r>
              <a:rPr lang="en-US" altLang="zh-CN" sz="2800" kern="100" baseline="30000" dirty="0">
                <a:cs typeface="宋体"/>
              </a:rPr>
              <a:t>n-1</a:t>
            </a:r>
            <a:r>
              <a:rPr lang="en-US" altLang="zh-CN" sz="2800" kern="100" dirty="0">
                <a:cs typeface="宋体"/>
              </a:rPr>
              <a:t> - |X| - |Y</a:t>
            </a:r>
            <a:r>
              <a:rPr lang="en-US" altLang="zh-CN" sz="2800" kern="100" dirty="0" smtClean="0">
                <a:cs typeface="宋体"/>
              </a:rPr>
              <a:t>|</a:t>
            </a:r>
            <a:endParaRPr lang="zh-CN" altLang="zh-CN" sz="2800" kern="100" dirty="0">
              <a:cs typeface="Times New Roman"/>
            </a:endParaRPr>
          </a:p>
        </p:txBody>
      </p:sp>
    </p:spTree>
    <p:extLst>
      <p:ext uri="{BB962C8B-B14F-4D97-AF65-F5344CB8AC3E}">
        <p14:creationId xmlns:p14="http://schemas.microsoft.com/office/powerpoint/2010/main" val="186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移</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1" y="1591415"/>
            <a:ext cx="8903267" cy="224676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、移码加法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pPr algn="just">
              <a:spcAft>
                <a:spcPts val="0"/>
              </a:spcAft>
            </a:pPr>
            <a:r>
              <a:rPr lang="zh-CN" altLang="zh-CN" sz="2800" kern="100" dirty="0" smtClean="0">
                <a:cs typeface="宋体"/>
              </a:rPr>
              <a:t>异</a:t>
            </a:r>
            <a:r>
              <a:rPr lang="zh-CN" altLang="zh-CN" sz="2800" kern="100" dirty="0">
                <a:cs typeface="宋体"/>
              </a:rPr>
              <a:t>号：</a:t>
            </a:r>
            <a:endParaRPr lang="zh-CN" altLang="zh-CN" sz="2800" kern="100" dirty="0">
              <a:cs typeface="Times New Roman"/>
            </a:endParaRPr>
          </a:p>
          <a:p>
            <a:pPr algn="just">
              <a:spcAft>
                <a:spcPts val="0"/>
              </a:spcAft>
            </a:pPr>
            <a:r>
              <a:rPr lang="zh-CN" altLang="zh-CN" sz="2800" kern="100" dirty="0">
                <a:cs typeface="宋体"/>
              </a:rPr>
              <a:t>不会溢出：</a:t>
            </a:r>
            <a:endParaRPr lang="zh-CN" altLang="zh-CN" sz="2800" kern="100" dirty="0">
              <a:cs typeface="Times New Roman"/>
            </a:endParaRPr>
          </a:p>
          <a:p>
            <a:pPr algn="just">
              <a:spcAft>
                <a:spcPts val="0"/>
              </a:spcAft>
            </a:pPr>
            <a:r>
              <a:rPr lang="en-US" altLang="zh-CN" sz="2800" kern="100" dirty="0">
                <a:cs typeface="Times New Roman"/>
              </a:rPr>
              <a:t>X[</a:t>
            </a:r>
            <a:r>
              <a:rPr lang="zh-CN" altLang="zh-CN" sz="2800" kern="100" dirty="0">
                <a:cs typeface="Times New Roman"/>
              </a:rPr>
              <a:t>移</a:t>
            </a:r>
            <a:r>
              <a:rPr lang="en-US" altLang="zh-CN" sz="2800" kern="100" dirty="0">
                <a:cs typeface="Times New Roman"/>
              </a:rPr>
              <a:t>]</a:t>
            </a:r>
            <a:r>
              <a:rPr lang="zh-CN" altLang="zh-CN" sz="2800" kern="100" dirty="0">
                <a:cs typeface="Times New Roman"/>
              </a:rPr>
              <a:t>去除最高位为</a:t>
            </a:r>
            <a:r>
              <a:rPr lang="en-US" altLang="zh-CN" sz="2800" kern="100" dirty="0">
                <a:cs typeface="Times New Roman"/>
              </a:rPr>
              <a:t>x</a:t>
            </a:r>
            <a:r>
              <a:rPr lang="zh-CN" altLang="zh-CN" sz="2800" kern="100" dirty="0">
                <a:cs typeface="Times New Roman"/>
              </a:rPr>
              <a:t>，</a:t>
            </a:r>
            <a:r>
              <a:rPr lang="en-US" altLang="zh-CN" sz="2800" kern="100" dirty="0">
                <a:cs typeface="Times New Roman"/>
              </a:rPr>
              <a:t> Y[</a:t>
            </a:r>
            <a:r>
              <a:rPr lang="zh-CN" altLang="zh-CN" sz="2800" kern="100" dirty="0">
                <a:cs typeface="Times New Roman"/>
              </a:rPr>
              <a:t>移</a:t>
            </a:r>
            <a:r>
              <a:rPr lang="en-US" altLang="zh-CN" sz="2800" kern="100" dirty="0">
                <a:cs typeface="Times New Roman"/>
              </a:rPr>
              <a:t>]</a:t>
            </a:r>
            <a:r>
              <a:rPr lang="zh-CN" altLang="zh-CN" sz="2800" kern="100" dirty="0">
                <a:cs typeface="Times New Roman"/>
              </a:rPr>
              <a:t>去除最高位为</a:t>
            </a:r>
            <a:r>
              <a:rPr lang="en-US" altLang="zh-CN" sz="2800" kern="100" dirty="0">
                <a:cs typeface="Times New Roman"/>
              </a:rPr>
              <a:t>y</a:t>
            </a:r>
            <a:r>
              <a:rPr lang="zh-CN" altLang="zh-CN" sz="2800" kern="100" dirty="0">
                <a:cs typeface="Times New Roman"/>
              </a:rPr>
              <a:t>，</a:t>
            </a:r>
            <a:r>
              <a:rPr lang="en-US" altLang="zh-CN" sz="2800" kern="100" dirty="0">
                <a:cs typeface="Times New Roman"/>
              </a:rPr>
              <a:t>(X+Y)[</a:t>
            </a:r>
            <a:r>
              <a:rPr lang="zh-CN" altLang="zh-CN" sz="2800" kern="100" dirty="0">
                <a:cs typeface="Times New Roman"/>
              </a:rPr>
              <a:t>移</a:t>
            </a:r>
            <a:r>
              <a:rPr lang="en-US" altLang="zh-CN" sz="2800" kern="100" dirty="0">
                <a:cs typeface="Times New Roman"/>
              </a:rPr>
              <a:t>] = </a:t>
            </a:r>
            <a:r>
              <a:rPr lang="en-US" altLang="zh-CN" sz="2800" kern="100" dirty="0" err="1">
                <a:cs typeface="Times New Roman"/>
              </a:rPr>
              <a:t>x+y</a:t>
            </a:r>
            <a:r>
              <a:rPr lang="en-US" altLang="zh-CN" sz="2800" kern="100" dirty="0">
                <a:cs typeface="Times New Roman"/>
              </a:rPr>
              <a:t>, </a:t>
            </a:r>
            <a:r>
              <a:rPr lang="zh-CN" altLang="zh-CN" sz="2800" kern="100" dirty="0">
                <a:cs typeface="Times New Roman"/>
              </a:rPr>
              <a:t>因为</a:t>
            </a:r>
            <a:r>
              <a:rPr lang="en-US" altLang="zh-CN" sz="2800" kern="100" dirty="0">
                <a:cs typeface="Times New Roman"/>
              </a:rPr>
              <a:t>X, Y</a:t>
            </a:r>
            <a:r>
              <a:rPr lang="zh-CN" altLang="zh-CN" sz="2800" kern="100" dirty="0">
                <a:cs typeface="Times New Roman"/>
              </a:rPr>
              <a:t>中有且仅有一个</a:t>
            </a:r>
            <a:r>
              <a:rPr lang="en-US" altLang="zh-CN" sz="2800" kern="100" dirty="0">
                <a:cs typeface="Times New Roman"/>
              </a:rPr>
              <a:t>&gt;2n-1</a:t>
            </a:r>
            <a:endParaRPr lang="zh-CN" altLang="zh-CN" sz="2800" kern="100" dirty="0">
              <a:cs typeface="Times New Roman"/>
            </a:endParaRPr>
          </a:p>
        </p:txBody>
      </p:sp>
    </p:spTree>
    <p:extLst>
      <p:ext uri="{BB962C8B-B14F-4D97-AF65-F5344CB8AC3E}">
        <p14:creationId xmlns:p14="http://schemas.microsoft.com/office/powerpoint/2010/main" val="10854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移</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1" y="1775002"/>
            <a:ext cx="8903267" cy="3108543"/>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、移码减法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zh-CN" sz="2800" dirty="0"/>
              <a:t>加相反</a:t>
            </a:r>
            <a:r>
              <a:rPr lang="zh-CN" altLang="zh-CN" sz="2800" dirty="0" smtClean="0"/>
              <a:t>数</a:t>
            </a:r>
            <a:endParaRPr lang="en-US" altLang="zh-CN" sz="2800" dirty="0" smtClean="0"/>
          </a:p>
          <a:p>
            <a:endParaRPr lang="en-US" altLang="zh-CN" sz="2800" dirty="0"/>
          </a:p>
          <a:p>
            <a:r>
              <a:rPr lang="zh-CN" altLang="zh-CN" sz="2800" dirty="0"/>
              <a:t>移码取相反数：</a:t>
            </a:r>
          </a:p>
          <a:p>
            <a:r>
              <a:rPr lang="en-US" altLang="zh-CN" sz="2800" dirty="0"/>
              <a:t>X[</a:t>
            </a:r>
            <a:r>
              <a:rPr lang="zh-CN" altLang="zh-CN" sz="2800" dirty="0"/>
              <a:t>移</a:t>
            </a:r>
            <a:r>
              <a:rPr lang="en-US" altLang="zh-CN" sz="2800" dirty="0"/>
              <a:t>] = 0</a:t>
            </a:r>
            <a:r>
              <a:rPr lang="zh-CN" altLang="zh-CN" sz="2800" dirty="0"/>
              <a:t>：溢出</a:t>
            </a:r>
          </a:p>
          <a:p>
            <a:r>
              <a:rPr lang="zh-CN" altLang="zh-CN" sz="2800" dirty="0"/>
              <a:t>否则，</a:t>
            </a:r>
            <a:r>
              <a:rPr lang="en-US" altLang="zh-CN" sz="2800" dirty="0"/>
              <a:t> (-X)[</a:t>
            </a:r>
            <a:r>
              <a:rPr lang="zh-CN" altLang="zh-CN" sz="2800" dirty="0"/>
              <a:t>移</a:t>
            </a:r>
            <a:r>
              <a:rPr lang="en-US" altLang="zh-CN" sz="2800" dirty="0"/>
              <a:t>] = 2n - X[</a:t>
            </a:r>
            <a:r>
              <a:rPr lang="zh-CN" altLang="zh-CN" sz="2800" dirty="0"/>
              <a:t>移</a:t>
            </a:r>
            <a:r>
              <a:rPr lang="en-US" altLang="zh-CN" sz="2800" dirty="0"/>
              <a:t>] = 2</a:t>
            </a:r>
            <a:r>
              <a:rPr lang="en-US" altLang="zh-CN" sz="2800" baseline="30000" dirty="0"/>
              <a:t>n-1</a:t>
            </a:r>
            <a:r>
              <a:rPr lang="en-US" altLang="zh-CN" sz="2800" dirty="0"/>
              <a:t> + |X|(X &lt; 0) = 2</a:t>
            </a:r>
            <a:r>
              <a:rPr lang="en-US" altLang="zh-CN" sz="2800" baseline="30000" dirty="0"/>
              <a:t>n-1</a:t>
            </a:r>
            <a:r>
              <a:rPr lang="en-US" altLang="zh-CN" sz="2800" dirty="0"/>
              <a:t> - |X|(X</a:t>
            </a:r>
            <a:r>
              <a:rPr lang="zh-CN" altLang="zh-CN" sz="2800" dirty="0"/>
              <a:t>≧</a:t>
            </a:r>
            <a:r>
              <a:rPr lang="en-US" altLang="zh-CN" sz="2800" dirty="0"/>
              <a:t>0</a:t>
            </a:r>
            <a:r>
              <a:rPr lang="en-US" altLang="zh-CN" sz="2800" dirty="0" smtClean="0"/>
              <a:t>)</a:t>
            </a:r>
            <a:endParaRPr lang="zh-CN" altLang="zh-CN" sz="2800" dirty="0"/>
          </a:p>
        </p:txBody>
      </p:sp>
    </p:spTree>
    <p:extLst>
      <p:ext uri="{BB962C8B-B14F-4D97-AF65-F5344CB8AC3E}">
        <p14:creationId xmlns:p14="http://schemas.microsoft.com/office/powerpoint/2010/main" val="109016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移</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1" y="1775002"/>
            <a:ext cx="8903267" cy="3108543"/>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、移码减法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zh-CN" sz="2800" dirty="0"/>
              <a:t>加相反</a:t>
            </a:r>
            <a:r>
              <a:rPr lang="zh-CN" altLang="zh-CN" sz="2800" dirty="0" smtClean="0"/>
              <a:t>数</a:t>
            </a:r>
            <a:endParaRPr lang="en-US" altLang="zh-CN" sz="2800" dirty="0" smtClean="0"/>
          </a:p>
          <a:p>
            <a:endParaRPr lang="en-US" altLang="zh-CN" sz="2800" dirty="0"/>
          </a:p>
          <a:p>
            <a:r>
              <a:rPr lang="zh-CN" altLang="zh-CN" sz="2800" dirty="0"/>
              <a:t>移码取相反数：</a:t>
            </a:r>
          </a:p>
          <a:p>
            <a:r>
              <a:rPr lang="en-US" altLang="zh-CN" sz="2800" dirty="0"/>
              <a:t>X[</a:t>
            </a:r>
            <a:r>
              <a:rPr lang="zh-CN" altLang="zh-CN" sz="2800" dirty="0"/>
              <a:t>移</a:t>
            </a:r>
            <a:r>
              <a:rPr lang="en-US" altLang="zh-CN" sz="2800" dirty="0"/>
              <a:t>] = 0</a:t>
            </a:r>
            <a:r>
              <a:rPr lang="zh-CN" altLang="zh-CN" sz="2800" dirty="0"/>
              <a:t>：溢出</a:t>
            </a:r>
          </a:p>
          <a:p>
            <a:r>
              <a:rPr lang="zh-CN" altLang="zh-CN" sz="2800" dirty="0"/>
              <a:t>否则，</a:t>
            </a:r>
            <a:r>
              <a:rPr lang="en-US" altLang="zh-CN" sz="2800" dirty="0"/>
              <a:t> (-X)[</a:t>
            </a:r>
            <a:r>
              <a:rPr lang="zh-CN" altLang="zh-CN" sz="2800" dirty="0"/>
              <a:t>移</a:t>
            </a:r>
            <a:r>
              <a:rPr lang="en-US" altLang="zh-CN" sz="2800" dirty="0"/>
              <a:t>] = 2n - X[</a:t>
            </a:r>
            <a:r>
              <a:rPr lang="zh-CN" altLang="zh-CN" sz="2800" dirty="0"/>
              <a:t>移</a:t>
            </a:r>
            <a:r>
              <a:rPr lang="en-US" altLang="zh-CN" sz="2800" dirty="0"/>
              <a:t>] = 2</a:t>
            </a:r>
            <a:r>
              <a:rPr lang="en-US" altLang="zh-CN" sz="2800" baseline="30000" dirty="0"/>
              <a:t>n-1</a:t>
            </a:r>
            <a:r>
              <a:rPr lang="en-US" altLang="zh-CN" sz="2800" dirty="0"/>
              <a:t> + |X|(X &lt; 0) = 2</a:t>
            </a:r>
            <a:r>
              <a:rPr lang="en-US" altLang="zh-CN" sz="2800" baseline="30000" dirty="0"/>
              <a:t>n-1</a:t>
            </a:r>
            <a:r>
              <a:rPr lang="en-US" altLang="zh-CN" sz="2800" dirty="0"/>
              <a:t> - |X|(X</a:t>
            </a:r>
            <a:r>
              <a:rPr lang="zh-CN" altLang="zh-CN" sz="2800" dirty="0"/>
              <a:t>≧</a:t>
            </a:r>
            <a:r>
              <a:rPr lang="en-US" altLang="zh-CN" sz="2800" dirty="0"/>
              <a:t>0</a:t>
            </a:r>
            <a:r>
              <a:rPr lang="en-US" altLang="zh-CN" sz="2800" dirty="0" smtClean="0"/>
              <a:t>)</a:t>
            </a:r>
            <a:endParaRPr lang="zh-CN" altLang="zh-CN" sz="2800" dirty="0"/>
          </a:p>
        </p:txBody>
      </p:sp>
    </p:spTree>
    <p:extLst>
      <p:ext uri="{BB962C8B-B14F-4D97-AF65-F5344CB8AC3E}">
        <p14:creationId xmlns:p14="http://schemas.microsoft.com/office/powerpoint/2010/main" val="59064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946441" y="2224028"/>
            <a:ext cx="9413221" cy="3108543"/>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、数</a:t>
            </a:r>
            <a:r>
              <a:rPr lang="zh-CN" altLang="en-US" sz="2800" dirty="0">
                <a:latin typeface="微软雅黑" panose="020B0503020204020204" pitchFamily="34" charset="-122"/>
                <a:ea typeface="微软雅黑" panose="020B0503020204020204" pitchFamily="34" charset="-122"/>
              </a:rPr>
              <a:t>转</a:t>
            </a:r>
            <a:r>
              <a:rPr lang="zh-CN" altLang="en-US" sz="2800" dirty="0" smtClean="0">
                <a:latin typeface="微软雅黑" panose="020B0503020204020204" pitchFamily="34" charset="-122"/>
                <a:ea typeface="微软雅黑" panose="020B0503020204020204" pitchFamily="34" charset="-122"/>
              </a:rPr>
              <a:t>码</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indent="304800">
              <a:lnSpc>
                <a:spcPct val="150000"/>
              </a:lnSpc>
            </a:pPr>
            <a:r>
              <a:rPr lang="zh-CN" altLang="zh-CN" sz="2800" kern="100" dirty="0">
                <a:cs typeface="宋体"/>
              </a:rPr>
              <a:t>根据原码的定义，当</a:t>
            </a:r>
            <a:r>
              <a:rPr lang="en-US" altLang="zh-CN" sz="2800" kern="100" dirty="0">
                <a:cs typeface="宋体"/>
              </a:rPr>
              <a:t>x&gt;=0</a:t>
            </a:r>
            <a:r>
              <a:rPr lang="zh-CN" altLang="zh-CN" sz="2800" kern="100" dirty="0">
                <a:cs typeface="宋体"/>
              </a:rPr>
              <a:t>时</a:t>
            </a:r>
            <a:r>
              <a:rPr lang="en-US" altLang="zh-CN" sz="2800" kern="100" dirty="0">
                <a:cs typeface="宋体"/>
              </a:rPr>
              <a:t>X=x</a:t>
            </a:r>
            <a:r>
              <a:rPr lang="zh-CN" altLang="zh-CN" sz="2800" kern="100" dirty="0">
                <a:cs typeface="宋体"/>
              </a:rPr>
              <a:t>，当</a:t>
            </a:r>
            <a:r>
              <a:rPr lang="en-US" altLang="zh-CN" sz="2800" kern="100" dirty="0">
                <a:cs typeface="宋体"/>
              </a:rPr>
              <a:t>x&lt;0</a:t>
            </a:r>
            <a:r>
              <a:rPr lang="zh-CN" altLang="zh-CN" sz="2800" kern="100" dirty="0">
                <a:cs typeface="宋体"/>
              </a:rPr>
              <a:t>时</a:t>
            </a:r>
            <a:r>
              <a:rPr lang="en-US" altLang="zh-CN" sz="2800" kern="100" dirty="0">
                <a:cs typeface="宋体"/>
              </a:rPr>
              <a:t>X=2</a:t>
            </a:r>
            <a:r>
              <a:rPr lang="en-US" altLang="zh-CN" sz="2800" kern="100" baseline="30000" dirty="0">
                <a:cs typeface="宋体"/>
              </a:rPr>
              <a:t>n-1</a:t>
            </a:r>
            <a:r>
              <a:rPr lang="en-US" altLang="zh-CN" sz="2800" kern="100" dirty="0">
                <a:cs typeface="宋体"/>
              </a:rPr>
              <a:t>+|x</a:t>
            </a:r>
            <a:r>
              <a:rPr lang="en-US" altLang="zh-CN" sz="2800" kern="100" dirty="0" smtClean="0">
                <a:cs typeface="宋体"/>
              </a:rPr>
              <a:t>|</a:t>
            </a:r>
            <a:r>
              <a:rPr lang="zh-CN" altLang="en-US" sz="2800" kern="100" dirty="0">
                <a:cs typeface="宋体"/>
              </a:rPr>
              <a:t>，</a:t>
            </a:r>
            <a:endParaRPr lang="en-US" altLang="zh-CN" sz="2800" kern="100" dirty="0" smtClean="0">
              <a:cs typeface="宋体"/>
            </a:endParaRPr>
          </a:p>
          <a:p>
            <a:pPr indent="304800">
              <a:lnSpc>
                <a:spcPct val="150000"/>
              </a:lnSpc>
            </a:pPr>
            <a:r>
              <a:rPr lang="zh-CN" altLang="zh-CN" sz="2800" kern="100" dirty="0" smtClean="0">
                <a:cs typeface="宋体"/>
              </a:rPr>
              <a:t>则</a:t>
            </a:r>
            <a:r>
              <a:rPr lang="en-US" altLang="zh-CN" sz="2800" kern="100" dirty="0">
                <a:cs typeface="宋体"/>
              </a:rPr>
              <a:t>X=2</a:t>
            </a:r>
            <a:r>
              <a:rPr lang="en-US" altLang="zh-CN" sz="2800" kern="100" baseline="30000" dirty="0">
                <a:cs typeface="宋体"/>
              </a:rPr>
              <a:t>n-1</a:t>
            </a:r>
            <a:r>
              <a:rPr lang="en-US" altLang="zh-CN" sz="2800" kern="100" dirty="0">
                <a:cs typeface="宋体"/>
              </a:rPr>
              <a:t>-x</a:t>
            </a:r>
            <a:r>
              <a:rPr lang="zh-CN" altLang="zh-CN" sz="2800" kern="100" dirty="0">
                <a:cs typeface="宋体"/>
              </a:rPr>
              <a:t>，综上所述：</a:t>
            </a:r>
            <a:r>
              <a:rPr lang="en-US" altLang="zh-CN" sz="2800" kern="100" dirty="0">
                <a:cs typeface="宋体"/>
              </a:rPr>
              <a:t> </a:t>
            </a:r>
            <a:endParaRPr lang="en-US" altLang="zh-CN" sz="2800" kern="100" dirty="0" smtClean="0">
              <a:cs typeface="宋体"/>
            </a:endParaRPr>
          </a:p>
          <a:p>
            <a:pPr indent="304800">
              <a:lnSpc>
                <a:spcPct val="150000"/>
              </a:lnSpc>
            </a:pPr>
            <a:endParaRPr lang="en-US" altLang="zh-CN" sz="2800" kern="100" dirty="0">
              <a:cs typeface="宋体"/>
            </a:endParaRPr>
          </a:p>
          <a:p>
            <a:pPr indent="304800">
              <a:lnSpc>
                <a:spcPct val="150000"/>
              </a:lnSpc>
            </a:pPr>
            <a:r>
              <a:rPr lang="zh-CN" altLang="zh-CN" sz="2800" kern="100" dirty="0" smtClean="0">
                <a:cs typeface="宋体"/>
              </a:rPr>
              <a:t>之后</a:t>
            </a:r>
            <a:r>
              <a:rPr lang="zh-CN" altLang="zh-CN" sz="2800" kern="100" dirty="0">
                <a:cs typeface="宋体"/>
              </a:rPr>
              <a:t>证明都在概念的基础上进行</a:t>
            </a:r>
            <a:r>
              <a:rPr lang="zh-CN" altLang="zh-CN" sz="2800" kern="100" dirty="0" smtClean="0">
                <a:cs typeface="宋体"/>
              </a:rPr>
              <a:t>。</a:t>
            </a:r>
            <a:endParaRPr lang="zh-CN" altLang="zh-CN" sz="2000" kern="100" dirty="0">
              <a:cs typeface="Times New Roman"/>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505" y="3340108"/>
            <a:ext cx="4814342" cy="133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68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移码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895722" y="740642"/>
            <a:ext cx="5069306" cy="6340197"/>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、移码加法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add(</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POSITIVE</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positive_a</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&gt;&gt; </a:t>
            </a:r>
            <a:r>
              <a:rPr lang="en-US" altLang="zh-CN" kern="0" dirty="0">
                <a:solidFill>
                  <a:srgbClr val="6F008A"/>
                </a:solidFill>
                <a:latin typeface="NSimSun"/>
                <a:cs typeface="NSimSun"/>
              </a:rPr>
              <a:t>Nm1</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positive_b</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 &gt;&gt; </a:t>
            </a:r>
            <a:r>
              <a:rPr lang="en-US" altLang="zh-CN" kern="0" dirty="0">
                <a:solidFill>
                  <a:srgbClr val="6F008A"/>
                </a:solidFill>
                <a:latin typeface="NSimSun"/>
                <a:cs typeface="NSimSun"/>
              </a:rPr>
              <a:t>Nm1</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result = 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positive_a</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positive_b</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positive_a</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clearTopBit</a:t>
            </a:r>
            <a:r>
              <a:rPr lang="en-US" altLang="zh-CN" kern="0" dirty="0">
                <a:solidFill>
                  <a:srgbClr val="000000"/>
                </a:solidFill>
                <a:latin typeface="NSimSun"/>
                <a:cs typeface="NSimSun"/>
              </a:rPr>
              <a:t>(</a:t>
            </a:r>
            <a:r>
              <a:rPr lang="en-US" altLang="zh-CN" kern="0" dirty="0">
                <a:solidFill>
                  <a:srgbClr val="808080"/>
                </a:solidFill>
                <a:latin typeface="NSimSun"/>
                <a:cs typeface="NSimSun"/>
              </a:rPr>
              <a:t>a</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clearTopBit</a:t>
            </a:r>
            <a:r>
              <a:rPr lang="en-US" altLang="zh-CN" kern="0" dirty="0">
                <a:solidFill>
                  <a:srgbClr val="000000"/>
                </a:solidFill>
                <a:latin typeface="NSimSun"/>
                <a:cs typeface="NSimSun"/>
              </a:rPr>
              <a:t>(</a:t>
            </a:r>
            <a:r>
              <a:rPr lang="en-US" altLang="zh-CN" kern="0" dirty="0">
                <a:solidFill>
                  <a:srgbClr val="808080"/>
                </a:solidFill>
                <a:latin typeface="NSimSun"/>
                <a:cs typeface="NSimSun"/>
              </a:rPr>
              <a:t>b</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result =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(result &gt;&gt; </a:t>
            </a:r>
            <a:r>
              <a:rPr lang="en-US" altLang="zh-CN" kern="0" dirty="0">
                <a:solidFill>
                  <a:srgbClr val="6F008A"/>
                </a:solidFill>
                <a:latin typeface="NSimSun"/>
                <a:cs typeface="NSimSun"/>
              </a:rPr>
              <a:t>Nm1</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Exception(</a:t>
            </a:r>
            <a:r>
              <a:rPr lang="en-US" altLang="zh-CN" kern="0" dirty="0">
                <a:solidFill>
                  <a:srgbClr val="A31515"/>
                </a:solidFill>
                <a:latin typeface="NSimSun"/>
                <a:cs typeface="NSimSun"/>
              </a:rPr>
              <a:t>"Out of range!"</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result ^= (1 &lt;&lt; </a:t>
            </a:r>
            <a:r>
              <a:rPr lang="en-US" altLang="zh-CN" kern="0" dirty="0">
                <a:solidFill>
                  <a:srgbClr val="6F008A"/>
                </a:solidFill>
                <a:latin typeface="NSimSun"/>
                <a:cs typeface="NSimSun"/>
              </a:rPr>
              <a:t>Nm1</a:t>
            </a:r>
            <a:r>
              <a:rPr lang="en-US" altLang="zh-CN" kern="0" dirty="0">
                <a:solidFill>
                  <a:srgbClr val="000000"/>
                </a:solidFill>
                <a:latin typeface="NSimSun"/>
                <a:cs typeface="NSimSun"/>
              </a:rPr>
              <a:t>);</a:t>
            </a:r>
            <a:endParaRPr lang="zh-CN" altLang="zh-CN" sz="2000" kern="100" dirty="0">
              <a:cs typeface="Times New Roman"/>
            </a:endParaRPr>
          </a:p>
          <a:p>
            <a:pPr lvl="0"/>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result;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result =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b</a:t>
            </a:r>
            <a:r>
              <a:rPr lang="en-US" altLang="zh-CN" kern="0" dirty="0" smtClean="0">
                <a:solidFill>
                  <a:srgbClr val="000000"/>
                </a:solidFill>
                <a:latin typeface="NSimSun"/>
                <a:cs typeface="NSimSun"/>
              </a:rPr>
              <a:t>;</a:t>
            </a:r>
            <a:r>
              <a:rPr lang="en-US" altLang="zh-CN" kern="0" dirty="0">
                <a:solidFill>
                  <a:srgbClr val="000000"/>
                </a:solidFill>
                <a:latin typeface="NSimSun"/>
                <a:cs typeface="NSimSun"/>
              </a:rPr>
              <a:t>			</a:t>
            </a:r>
            <a:endParaRPr lang="zh-CN" altLang="zh-CN" sz="2000" kern="100" dirty="0">
              <a:cs typeface="Times New Roman"/>
            </a:endParaRPr>
          </a:p>
        </p:txBody>
      </p:sp>
      <p:sp>
        <p:nvSpPr>
          <p:cNvPr id="76" name="TextBox 75"/>
          <p:cNvSpPr txBox="1"/>
          <p:nvPr/>
        </p:nvSpPr>
        <p:spPr>
          <a:xfrm>
            <a:off x="5965028" y="1214899"/>
            <a:ext cx="5069306" cy="5232202"/>
          </a:xfrm>
          <a:prstGeom prst="rect">
            <a:avLst/>
          </a:prstGeom>
          <a:noFill/>
        </p:spPr>
        <p:txBody>
          <a:bodyPr wrap="square" rtlCol="0">
            <a:spAutoFit/>
          </a:bodyPr>
          <a:lstStyle/>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(!(result &gt;&gt; </a:t>
            </a:r>
            <a:r>
              <a:rPr lang="en-US" altLang="zh-CN" kern="0" dirty="0">
                <a:solidFill>
                  <a:srgbClr val="6F008A"/>
                </a:solidFill>
                <a:latin typeface="NSimSun"/>
                <a:cs typeface="NSimSun"/>
              </a:rPr>
              <a:t>Nm1</a:t>
            </a:r>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Exception(</a:t>
            </a:r>
            <a:r>
              <a:rPr lang="en-US" altLang="zh-CN" kern="0" dirty="0">
                <a:solidFill>
                  <a:srgbClr val="A31515"/>
                </a:solidFill>
                <a:latin typeface="NSimSun"/>
                <a:cs typeface="NSimSun"/>
              </a:rPr>
              <a:t>"Out of range!"</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result = </a:t>
            </a:r>
            <a:r>
              <a:rPr lang="en-US" altLang="zh-CN" kern="0" dirty="0" err="1">
                <a:solidFill>
                  <a:srgbClr val="000000"/>
                </a:solidFill>
                <a:latin typeface="NSimSun"/>
                <a:cs typeface="NSimSun"/>
              </a:rPr>
              <a:t>clearTopBit</a:t>
            </a:r>
            <a:r>
              <a:rPr lang="en-US" altLang="zh-CN" kern="0" dirty="0">
                <a:solidFill>
                  <a:srgbClr val="000000"/>
                </a:solidFill>
                <a:latin typeface="NSimSun"/>
                <a:cs typeface="NSimSun"/>
              </a:rPr>
              <a:t>(result);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result;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clearTopBit</a:t>
            </a:r>
            <a:r>
              <a:rPr lang="en-US" altLang="zh-CN" kern="0" dirty="0">
                <a:solidFill>
                  <a:srgbClr val="000000"/>
                </a:solidFill>
                <a:latin typeface="NSimSun"/>
                <a:cs typeface="NSimSun"/>
              </a:rPr>
              <a:t>(</a:t>
            </a:r>
            <a:r>
              <a:rPr lang="en-US" altLang="zh-CN" kern="0" dirty="0">
                <a:solidFill>
                  <a:srgbClr val="808080"/>
                </a:solidFill>
                <a:latin typeface="NSimSun"/>
                <a:cs typeface="NSimSun"/>
              </a:rPr>
              <a:t>a</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clearTopBit</a:t>
            </a:r>
            <a:r>
              <a:rPr lang="en-US" altLang="zh-CN" kern="0" dirty="0">
                <a:solidFill>
                  <a:srgbClr val="000000"/>
                </a:solidFill>
                <a:latin typeface="NSimSun"/>
                <a:cs typeface="NSimSun"/>
              </a:rPr>
              <a:t>(</a:t>
            </a:r>
            <a:r>
              <a:rPr lang="en-US" altLang="zh-CN" kern="0" dirty="0">
                <a:solidFill>
                  <a:srgbClr val="808080"/>
                </a:solidFill>
                <a:latin typeface="NSimSun"/>
                <a:cs typeface="NSimSun"/>
              </a:rPr>
              <a:t>b</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result =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a:t>
            </a:r>
            <a:endParaRPr lang="zh-CN" altLang="zh-CN" sz="2000" kern="100" dirty="0">
              <a:solidFill>
                <a:prstClr val="black"/>
              </a:solidFill>
              <a:cs typeface="Times New Roman"/>
            </a:endParaRPr>
          </a:p>
          <a:p>
            <a:pPr lvl="0"/>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result;</a:t>
            </a:r>
            <a:endParaRPr lang="zh-CN" altLang="zh-CN" sz="2000" kern="100" dirty="0">
              <a:solidFill>
                <a:prstClr val="black"/>
              </a:solidFill>
              <a:cs typeface="Times New Roman"/>
            </a:endParaRPr>
          </a:p>
          <a:p>
            <a:pPr lvl="0"/>
            <a:r>
              <a:rPr lang="en-US" altLang="zh-CN" kern="0" dirty="0" smtClean="0">
                <a:solidFill>
                  <a:srgbClr val="000000"/>
                </a:solidFill>
                <a:latin typeface="NSimSun"/>
                <a:cs typeface="NSimSun"/>
              </a:rPr>
              <a:t>}</a:t>
            </a:r>
            <a:endParaRPr lang="en-US" altLang="zh-CN" sz="2800" dirty="0">
              <a:solidFill>
                <a:prstClr val="black"/>
              </a:solidFill>
              <a:latin typeface="微软雅黑" panose="020B0503020204020204" pitchFamily="34" charset="-122"/>
              <a:ea typeface="微软雅黑" panose="020B0503020204020204" pitchFamily="34" charset="-122"/>
            </a:endParaRPr>
          </a:p>
          <a:p>
            <a:pPr lvl="0"/>
            <a:r>
              <a:rPr lang="en-US" altLang="zh-CN" sz="2800" dirty="0" smtClean="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、移码减法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minus(</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a:t>
            </a:r>
            <a:r>
              <a:rPr lang="en-US" altLang="zh-CN" kern="0" dirty="0">
                <a:solidFill>
                  <a:srgbClr val="2B91AF"/>
                </a:solidFill>
                <a:latin typeface="NSimSun"/>
                <a:cs typeface="NSimSun"/>
              </a:rPr>
              <a:t>FRAMESHIFT</a:t>
            </a:r>
            <a:r>
              <a:rPr lang="en-US" altLang="zh-CN" kern="0" dirty="0">
                <a:solidFill>
                  <a:srgbClr val="000000"/>
                </a:solidFill>
                <a:latin typeface="NSimSun"/>
                <a:cs typeface="NSimSun"/>
              </a:rPr>
              <a:t> </a:t>
            </a:r>
            <a:r>
              <a:rPr lang="en-US" altLang="zh-CN" kern="0" dirty="0">
                <a:solidFill>
                  <a:srgbClr val="808080"/>
                </a:solidFill>
                <a:latin typeface="NSimSun"/>
                <a:cs typeface="NSimSun"/>
              </a:rPr>
              <a:t>b</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add(</a:t>
            </a:r>
            <a:r>
              <a:rPr lang="en-US" altLang="zh-CN" kern="0" dirty="0">
                <a:solidFill>
                  <a:srgbClr val="808080"/>
                </a:solidFill>
                <a:latin typeface="NSimSun"/>
                <a:cs typeface="NSimSun"/>
              </a:rPr>
              <a:t>a</a:t>
            </a:r>
            <a:r>
              <a:rPr lang="en-US" altLang="zh-CN" kern="0" dirty="0">
                <a:solidFill>
                  <a:srgbClr val="000000"/>
                </a:solidFill>
                <a:latin typeface="NSimSun"/>
                <a:cs typeface="NSimSun"/>
              </a:rPr>
              <a:t>, contrary(</a:t>
            </a:r>
            <a:r>
              <a:rPr lang="en-US" altLang="zh-CN" kern="0" dirty="0">
                <a:solidFill>
                  <a:srgbClr val="808080"/>
                </a:solidFill>
                <a:latin typeface="NSimSun"/>
                <a:cs typeface="NSimSun"/>
              </a:rPr>
              <a:t>b</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4077616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5157298" y="2875002"/>
            <a:ext cx="1877438" cy="1107996"/>
          </a:xfrm>
          <a:prstGeom prst="rect">
            <a:avLst/>
          </a:prstGeom>
          <a:noFill/>
        </p:spPr>
        <p:txBody>
          <a:bodyPr wrap="none" rtlCol="0">
            <a:spAutoFit/>
          </a:bodyPr>
          <a:lstStyle/>
          <a:p>
            <a:pPr algn="ctr"/>
            <a:r>
              <a:rPr lang="zh-CN" altLang="en-US" sz="6600" b="1" dirty="0">
                <a:solidFill>
                  <a:schemeClr val="tx1">
                    <a:lumMod val="75000"/>
                    <a:lumOff val="25000"/>
                  </a:schemeClr>
                </a:solidFill>
                <a:latin typeface="微软雅黑" panose="020B0503020204020204" pitchFamily="34" charset="-122"/>
                <a:ea typeface="微软雅黑" panose="020B0503020204020204" pitchFamily="34" charset="-122"/>
              </a:rPr>
              <a:t>帅</a:t>
            </a: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码</a:t>
            </a:r>
          </a:p>
        </p:txBody>
      </p:sp>
    </p:spTree>
    <p:extLst>
      <p:ext uri="{BB962C8B-B14F-4D97-AF65-F5344CB8AC3E}">
        <p14:creationId xmlns:p14="http://schemas.microsoft.com/office/powerpoint/2010/main" val="246274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285882"/>
            <a:ext cx="8903267" cy="3970318"/>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、帅码简介</a:t>
            </a:r>
            <a:endParaRPr lang="en-US" altLang="zh-CN" sz="2800" dirty="0" smtClean="0">
              <a:latin typeface="微软雅黑" panose="020B0503020204020204" pitchFamily="34" charset="-122"/>
              <a:ea typeface="微软雅黑" panose="020B0503020204020204" pitchFamily="34" charset="-122"/>
            </a:endParaRPr>
          </a:p>
          <a:p>
            <a:pPr indent="720000" algn="just">
              <a:spcAft>
                <a:spcPts val="0"/>
              </a:spcAft>
            </a:pPr>
            <a:r>
              <a:rPr lang="zh-CN" altLang="zh-CN" sz="2800" kern="100" dirty="0">
                <a:cs typeface="Times New Roman"/>
              </a:rPr>
              <a:t>余三码是一种</a:t>
            </a:r>
            <a:r>
              <a:rPr lang="en-US" altLang="zh-CN" sz="2800" kern="100" dirty="0">
                <a:cs typeface="Times New Roman"/>
              </a:rPr>
              <a:t>BCD</a:t>
            </a:r>
            <a:r>
              <a:rPr lang="zh-CN" altLang="zh-CN" sz="2800" kern="100" dirty="0">
                <a:cs typeface="Times New Roman"/>
              </a:rPr>
              <a:t>码，它是由</a:t>
            </a:r>
            <a:r>
              <a:rPr lang="en-US" altLang="zh-CN" sz="2800" kern="100" dirty="0">
                <a:cs typeface="Times New Roman"/>
              </a:rPr>
              <a:t>8421</a:t>
            </a:r>
            <a:r>
              <a:rPr lang="zh-CN" altLang="zh-CN" sz="2800" kern="100" dirty="0">
                <a:cs typeface="Times New Roman"/>
              </a:rPr>
              <a:t>码加</a:t>
            </a:r>
            <a:r>
              <a:rPr lang="en-US" altLang="zh-CN" sz="2800" kern="100" dirty="0">
                <a:cs typeface="Times New Roman"/>
              </a:rPr>
              <a:t>3</a:t>
            </a:r>
            <a:r>
              <a:rPr lang="zh-CN" altLang="zh-CN" sz="2800" kern="100" dirty="0">
                <a:cs typeface="Times New Roman"/>
              </a:rPr>
              <a:t>后形成的（即余三码是在</a:t>
            </a:r>
            <a:r>
              <a:rPr lang="en-US" altLang="zh-CN" sz="2800" kern="100" dirty="0">
                <a:cs typeface="Times New Roman"/>
              </a:rPr>
              <a:t>8421</a:t>
            </a:r>
            <a:r>
              <a:rPr lang="zh-CN" altLang="zh-CN" sz="2800" kern="100" dirty="0">
                <a:cs typeface="Times New Roman"/>
              </a:rPr>
              <a:t>码基础上每位十进制数</a:t>
            </a:r>
            <a:r>
              <a:rPr lang="en-US" altLang="zh-CN" sz="2800" kern="100" dirty="0">
                <a:cs typeface="Times New Roman"/>
              </a:rPr>
              <a:t>BCD</a:t>
            </a:r>
            <a:r>
              <a:rPr lang="zh-CN" altLang="zh-CN" sz="2800" kern="100" dirty="0">
                <a:cs typeface="Times New Roman"/>
              </a:rPr>
              <a:t>码再加上二进制数</a:t>
            </a:r>
            <a:r>
              <a:rPr lang="en-US" altLang="zh-CN" sz="2800" kern="100" dirty="0">
                <a:cs typeface="Times New Roman"/>
              </a:rPr>
              <a:t>0011</a:t>
            </a:r>
            <a:r>
              <a:rPr lang="zh-CN" altLang="zh-CN" sz="2800" kern="100" dirty="0">
                <a:cs typeface="Times New Roman"/>
              </a:rPr>
              <a:t>得到的）。因为</a:t>
            </a:r>
            <a:r>
              <a:rPr lang="en-US" altLang="zh-CN" sz="2800" kern="100" dirty="0">
                <a:cs typeface="Times New Roman"/>
              </a:rPr>
              <a:t>8421</a:t>
            </a:r>
            <a:r>
              <a:rPr lang="zh-CN" altLang="zh-CN" sz="2800" kern="100" dirty="0">
                <a:cs typeface="Times New Roman"/>
              </a:rPr>
              <a:t>码中无</a:t>
            </a:r>
            <a:r>
              <a:rPr lang="en-US" altLang="zh-CN" sz="2800" kern="100" dirty="0">
                <a:cs typeface="Times New Roman"/>
              </a:rPr>
              <a:t>1010</a:t>
            </a:r>
            <a:r>
              <a:rPr lang="zh-CN" altLang="zh-CN" sz="2800" kern="100" dirty="0">
                <a:cs typeface="Times New Roman"/>
              </a:rPr>
              <a:t>～</a:t>
            </a:r>
            <a:r>
              <a:rPr lang="en-US" altLang="zh-CN" sz="2800" kern="100" dirty="0">
                <a:cs typeface="Times New Roman"/>
              </a:rPr>
              <a:t>1111</a:t>
            </a:r>
            <a:r>
              <a:rPr lang="zh-CN" altLang="zh-CN" sz="2800" kern="100" dirty="0">
                <a:cs typeface="Times New Roman"/>
              </a:rPr>
              <a:t>这</a:t>
            </a:r>
            <a:r>
              <a:rPr lang="en-US" altLang="zh-CN" sz="2800" kern="100" dirty="0">
                <a:cs typeface="Times New Roman"/>
              </a:rPr>
              <a:t>6</a:t>
            </a:r>
            <a:r>
              <a:rPr lang="zh-CN" altLang="zh-CN" sz="2800" kern="100" dirty="0">
                <a:cs typeface="Times New Roman"/>
              </a:rPr>
              <a:t>个代码，所以余三码中无</a:t>
            </a:r>
            <a:r>
              <a:rPr lang="en-US" altLang="zh-CN" sz="2800" kern="100" dirty="0">
                <a:cs typeface="Times New Roman"/>
              </a:rPr>
              <a:t>0000</a:t>
            </a:r>
            <a:r>
              <a:rPr lang="zh-CN" altLang="zh-CN" sz="2800" kern="100" dirty="0">
                <a:cs typeface="Times New Roman"/>
              </a:rPr>
              <a:t>～</a:t>
            </a:r>
            <a:r>
              <a:rPr lang="en-US" altLang="zh-CN" sz="2800" kern="100" dirty="0">
                <a:cs typeface="Times New Roman"/>
              </a:rPr>
              <a:t>0010</a:t>
            </a:r>
            <a:r>
              <a:rPr lang="zh-CN" altLang="zh-CN" sz="2800" kern="100" dirty="0">
                <a:cs typeface="Times New Roman"/>
              </a:rPr>
              <a:t>、</a:t>
            </a:r>
            <a:r>
              <a:rPr lang="en-US" altLang="zh-CN" sz="2800" kern="100" dirty="0">
                <a:cs typeface="Times New Roman"/>
              </a:rPr>
              <a:t>1101</a:t>
            </a:r>
            <a:r>
              <a:rPr lang="zh-CN" altLang="zh-CN" sz="2800" kern="100" dirty="0">
                <a:cs typeface="Times New Roman"/>
              </a:rPr>
              <a:t>～</a:t>
            </a:r>
            <a:r>
              <a:rPr lang="en-US" altLang="zh-CN" sz="2800" kern="100" dirty="0">
                <a:cs typeface="Times New Roman"/>
              </a:rPr>
              <a:t>1111</a:t>
            </a:r>
            <a:r>
              <a:rPr lang="zh-CN" altLang="zh-CN" sz="2800" kern="100" dirty="0">
                <a:cs typeface="Times New Roman"/>
              </a:rPr>
              <a:t>这</a:t>
            </a:r>
            <a:r>
              <a:rPr lang="en-US" altLang="zh-CN" sz="2800" kern="100" dirty="0">
                <a:cs typeface="Times New Roman"/>
              </a:rPr>
              <a:t>6</a:t>
            </a:r>
            <a:r>
              <a:rPr lang="zh-CN" altLang="zh-CN" sz="2800" kern="100" dirty="0">
                <a:cs typeface="Times New Roman"/>
              </a:rPr>
              <a:t>个代码。余三码不具有有权性，但具有自补性，余三码是一种“对</a:t>
            </a:r>
            <a:r>
              <a:rPr lang="en-US" altLang="zh-CN" sz="2800" kern="100" dirty="0">
                <a:cs typeface="Times New Roman"/>
              </a:rPr>
              <a:t>9</a:t>
            </a:r>
            <a:r>
              <a:rPr lang="zh-CN" altLang="zh-CN" sz="2800" kern="100" dirty="0">
                <a:cs typeface="Times New Roman"/>
              </a:rPr>
              <a:t>的自补码”。</a:t>
            </a:r>
          </a:p>
          <a:p>
            <a:pPr indent="720000" algn="just">
              <a:spcAft>
                <a:spcPts val="0"/>
              </a:spcAft>
            </a:pPr>
            <a:r>
              <a:rPr lang="zh-CN" altLang="zh-CN" sz="2800" kern="100" dirty="0">
                <a:cs typeface="Times New Roman"/>
              </a:rPr>
              <a:t>帅码在余三码的基础上使用最高四位表示符号，若最高四位为</a:t>
            </a:r>
            <a:r>
              <a:rPr lang="en-US" altLang="zh-CN" sz="2800" kern="100" dirty="0">
                <a:cs typeface="Times New Roman"/>
              </a:rPr>
              <a:t>0000</a:t>
            </a:r>
            <a:r>
              <a:rPr lang="zh-CN" altLang="zh-CN" sz="2800" kern="100" dirty="0">
                <a:cs typeface="Times New Roman"/>
              </a:rPr>
              <a:t>则为正数，若最高四位为</a:t>
            </a:r>
            <a:r>
              <a:rPr lang="en-US" altLang="zh-CN" sz="2800" kern="100" dirty="0">
                <a:cs typeface="Times New Roman"/>
              </a:rPr>
              <a:t>1000</a:t>
            </a:r>
            <a:r>
              <a:rPr lang="zh-CN" altLang="zh-CN" sz="2800" kern="100" dirty="0">
                <a:cs typeface="Times New Roman"/>
              </a:rPr>
              <a:t>则为负数。</a:t>
            </a:r>
          </a:p>
        </p:txBody>
      </p:sp>
    </p:spTree>
    <p:extLst>
      <p:ext uri="{BB962C8B-B14F-4D97-AF65-F5344CB8AC3E}">
        <p14:creationId xmlns:p14="http://schemas.microsoft.com/office/powerpoint/2010/main" val="147165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285882"/>
            <a:ext cx="8903267" cy="4832092"/>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、数码转化</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indent="457200" algn="just">
              <a:spcAft>
                <a:spcPts val="0"/>
              </a:spcAft>
            </a:pPr>
            <a:r>
              <a:rPr lang="en-US" altLang="zh-CN" sz="2800" kern="100" dirty="0" smtClean="0">
                <a:cs typeface="Times New Roman"/>
              </a:rPr>
              <a:t>1</a:t>
            </a:r>
            <a:r>
              <a:rPr lang="zh-CN" altLang="zh-CN" sz="2800" kern="100" dirty="0">
                <a:cs typeface="Times New Roman"/>
              </a:rPr>
              <a:t>、将十进制字符串</a:t>
            </a:r>
            <a:r>
              <a:rPr lang="en-US" altLang="zh-CN" sz="2800" kern="100" dirty="0">
                <a:cs typeface="Times New Roman"/>
              </a:rPr>
              <a:t> </a:t>
            </a:r>
            <a:r>
              <a:rPr lang="zh-CN" altLang="zh-CN" sz="2800" kern="100" dirty="0">
                <a:cs typeface="Times New Roman"/>
              </a:rPr>
              <a:t>…</a:t>
            </a:r>
            <a:r>
              <a:rPr lang="en-US" altLang="zh-CN" sz="2800" kern="100" dirty="0">
                <a:cs typeface="Times New Roman"/>
              </a:rPr>
              <a:t> </a:t>
            </a:r>
            <a:r>
              <a:rPr lang="zh-CN" altLang="zh-CN" sz="2800" kern="100" dirty="0">
                <a:cs typeface="Times New Roman"/>
              </a:rPr>
              <a:t>每一位分别转化为对应的余三码（即每一位的原码加三）。</a:t>
            </a:r>
          </a:p>
          <a:p>
            <a:pPr indent="457200" algn="just">
              <a:spcAft>
                <a:spcPts val="0"/>
              </a:spcAft>
            </a:pPr>
            <a:r>
              <a:rPr lang="en-US" altLang="zh-CN" sz="2800" kern="100" dirty="0">
                <a:cs typeface="Times New Roman"/>
              </a:rPr>
              <a:t>2</a:t>
            </a:r>
            <a:r>
              <a:rPr lang="zh-CN" altLang="zh-CN" sz="2800" kern="100" dirty="0">
                <a:cs typeface="Times New Roman"/>
              </a:rPr>
              <a:t>、读入低位时，为了将之前读入的码置于高位，需要将之前读入的码左移四位。</a:t>
            </a:r>
          </a:p>
          <a:p>
            <a:pPr indent="457200" algn="just">
              <a:spcAft>
                <a:spcPts val="0"/>
              </a:spcAft>
            </a:pPr>
            <a:r>
              <a:rPr lang="en-US" altLang="zh-CN" sz="2800" kern="100" dirty="0">
                <a:cs typeface="Times New Roman"/>
              </a:rPr>
              <a:t>3</a:t>
            </a:r>
            <a:r>
              <a:rPr lang="zh-CN" altLang="zh-CN" sz="2800" kern="100" dirty="0">
                <a:cs typeface="Times New Roman"/>
              </a:rPr>
              <a:t>、不足七位的十进制字符串需要在高位补</a:t>
            </a:r>
            <a:r>
              <a:rPr lang="en-US" altLang="zh-CN" sz="2800" kern="100" dirty="0">
                <a:cs typeface="Times New Roman"/>
              </a:rPr>
              <a:t>0</a:t>
            </a:r>
            <a:r>
              <a:rPr lang="zh-CN" altLang="zh-CN" sz="2800" kern="100" dirty="0">
                <a:cs typeface="Times New Roman"/>
              </a:rPr>
              <a:t>（</a:t>
            </a:r>
            <a:r>
              <a:rPr lang="en-US" altLang="zh-CN" sz="2800" kern="100" dirty="0">
                <a:cs typeface="Times New Roman"/>
              </a:rPr>
              <a:t>0</a:t>
            </a:r>
            <a:r>
              <a:rPr lang="zh-CN" altLang="zh-CN" sz="2800" kern="100" dirty="0">
                <a:cs typeface="Times New Roman"/>
              </a:rPr>
              <a:t>的余三码为</a:t>
            </a:r>
            <a:r>
              <a:rPr lang="en-US" altLang="zh-CN" sz="2800" kern="100" dirty="0">
                <a:cs typeface="Times New Roman"/>
              </a:rPr>
              <a:t>0011</a:t>
            </a:r>
            <a:r>
              <a:rPr lang="zh-CN" altLang="zh-CN" sz="2800" kern="100" dirty="0">
                <a:cs typeface="Times New Roman"/>
              </a:rPr>
              <a:t>）。</a:t>
            </a:r>
          </a:p>
          <a:p>
            <a:pPr indent="457200" algn="just">
              <a:spcAft>
                <a:spcPts val="0"/>
              </a:spcAft>
            </a:pPr>
            <a:r>
              <a:rPr lang="en-US" altLang="zh-CN" sz="2800" kern="100" dirty="0">
                <a:cs typeface="Times New Roman"/>
              </a:rPr>
              <a:t>4</a:t>
            </a:r>
            <a:r>
              <a:rPr lang="zh-CN" altLang="zh-CN" sz="2800" kern="100" dirty="0">
                <a:cs typeface="Times New Roman"/>
              </a:rPr>
              <a:t>、根据是否有负号，将最高位置为</a:t>
            </a:r>
            <a:r>
              <a:rPr lang="en-US" altLang="zh-CN" sz="2800" kern="100" dirty="0">
                <a:cs typeface="Times New Roman"/>
              </a:rPr>
              <a:t>0000</a:t>
            </a:r>
            <a:r>
              <a:rPr lang="zh-CN" altLang="zh-CN" sz="2800" kern="100" dirty="0">
                <a:cs typeface="Times New Roman"/>
              </a:rPr>
              <a:t>或者</a:t>
            </a:r>
            <a:r>
              <a:rPr lang="en-US" altLang="zh-CN" sz="2800" kern="100" dirty="0">
                <a:cs typeface="Times New Roman"/>
              </a:rPr>
              <a:t>1000</a:t>
            </a:r>
            <a:r>
              <a:rPr lang="zh-CN" altLang="zh-CN" sz="2800" kern="100" dirty="0">
                <a:cs typeface="Times New Roman"/>
              </a:rPr>
              <a:t>。</a:t>
            </a:r>
          </a:p>
          <a:p>
            <a:pPr indent="457200" algn="just">
              <a:spcAft>
                <a:spcPts val="0"/>
              </a:spcAft>
            </a:pPr>
            <a:r>
              <a:rPr lang="zh-CN" altLang="zh-CN" sz="2800" kern="100" dirty="0">
                <a:cs typeface="Times New Roman"/>
              </a:rPr>
              <a:t>例如：</a:t>
            </a:r>
          </a:p>
          <a:p>
            <a:pPr indent="457200" algn="just">
              <a:spcAft>
                <a:spcPts val="0"/>
              </a:spcAft>
            </a:pPr>
            <a:r>
              <a:rPr lang="en-US" altLang="zh-CN" sz="2800" kern="100" dirty="0">
                <a:cs typeface="Times New Roman"/>
              </a:rPr>
              <a:t>123</a:t>
            </a:r>
            <a:r>
              <a:rPr lang="zh-CN" altLang="zh-CN" sz="2800" kern="100" dirty="0">
                <a:cs typeface="Times New Roman"/>
              </a:rPr>
              <a:t>的帅码为</a:t>
            </a:r>
            <a:r>
              <a:rPr lang="en-US" altLang="zh-CN" sz="2800" kern="100" dirty="0">
                <a:cs typeface="Times New Roman"/>
              </a:rPr>
              <a:t>0x03333456</a:t>
            </a:r>
            <a:endParaRPr lang="zh-CN" altLang="zh-CN" sz="2800" kern="100" dirty="0">
              <a:cs typeface="Times New Roman"/>
            </a:endParaRPr>
          </a:p>
          <a:p>
            <a:pPr indent="457200" algn="just">
              <a:spcAft>
                <a:spcPts val="0"/>
              </a:spcAft>
            </a:pPr>
            <a:r>
              <a:rPr lang="en-US" altLang="zh-CN" sz="2800" kern="100" dirty="0">
                <a:cs typeface="Times New Roman"/>
              </a:rPr>
              <a:t>-123</a:t>
            </a:r>
            <a:r>
              <a:rPr lang="zh-CN" altLang="zh-CN" sz="2800" kern="100" dirty="0">
                <a:cs typeface="Times New Roman"/>
              </a:rPr>
              <a:t>的帅码为</a:t>
            </a:r>
            <a:r>
              <a:rPr lang="en-US" altLang="zh-CN" sz="2800" kern="100" dirty="0" smtClean="0">
                <a:cs typeface="Times New Roman"/>
              </a:rPr>
              <a:t>0x73333456</a:t>
            </a:r>
            <a:r>
              <a:rPr lang="en-US" altLang="zh-CN" sz="2800" kern="100" dirty="0" smtClean="0">
                <a:latin typeface="宋体"/>
                <a:cs typeface="宋体"/>
              </a:rPr>
              <a:t>     </a:t>
            </a:r>
            <a:endParaRPr lang="zh-CN" altLang="zh-CN" sz="2800" kern="100" dirty="0">
              <a:cs typeface="Times New Roman"/>
            </a:endParaRPr>
          </a:p>
        </p:txBody>
      </p:sp>
    </p:spTree>
    <p:extLst>
      <p:ext uri="{BB962C8B-B14F-4D97-AF65-F5344CB8AC3E}">
        <p14:creationId xmlns:p14="http://schemas.microsoft.com/office/powerpoint/2010/main" val="22949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帅码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77918" y="864567"/>
            <a:ext cx="5069306" cy="578619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、数转码</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atom(</a:t>
            </a:r>
            <a:r>
              <a:rPr lang="en-US" altLang="zh-CN" kern="0" dirty="0">
                <a:solidFill>
                  <a:srgbClr val="0000FF"/>
                </a:solidFill>
                <a:latin typeface="新宋体"/>
                <a:cs typeface="新宋体"/>
              </a:rPr>
              <a:t>char</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input</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code = 0, </a:t>
            </a:r>
            <a:r>
              <a:rPr lang="en-US" altLang="zh-CN" kern="0" dirty="0" err="1">
                <a:solidFill>
                  <a:srgbClr val="000000"/>
                </a:solidFill>
                <a:latin typeface="新宋体"/>
                <a:cs typeface="新宋体"/>
              </a:rPr>
              <a:t>thiscode</a:t>
            </a:r>
            <a:r>
              <a:rPr lang="en-US" altLang="zh-CN" kern="0" dirty="0">
                <a:solidFill>
                  <a:srgbClr val="000000"/>
                </a:solidFill>
                <a:latin typeface="新宋体"/>
                <a:cs typeface="新宋体"/>
              </a:rPr>
              <a:t>;</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j, flag = 0;</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for</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0; </a:t>
            </a:r>
            <a:r>
              <a:rPr lang="en-US" altLang="zh-CN" kern="0" dirty="0">
                <a:solidFill>
                  <a:srgbClr val="808080"/>
                </a:solidFill>
                <a:latin typeface="新宋体"/>
                <a:cs typeface="新宋体"/>
              </a:rPr>
              <a:t>input</a:t>
            </a:r>
            <a:r>
              <a:rPr lang="en-US" altLang="zh-CN" kern="0" dirty="0">
                <a:solidFill>
                  <a:srgbClr val="000000"/>
                </a:solidFill>
                <a:latin typeface="新宋体"/>
                <a:cs typeface="新宋体"/>
              </a:rPr>
              <a:t>[</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thiscode</a:t>
            </a:r>
            <a:r>
              <a:rPr lang="en-US" altLang="zh-CN" kern="0" dirty="0">
                <a:solidFill>
                  <a:srgbClr val="000000"/>
                </a:solidFill>
                <a:latin typeface="新宋体"/>
                <a:cs typeface="新宋体"/>
              </a:rPr>
              <a:t> = 0; </a:t>
            </a:r>
            <a:r>
              <a:rPr lang="en-US" altLang="zh-CN" kern="0" dirty="0">
                <a:solidFill>
                  <a:srgbClr val="008000"/>
                </a:solidFill>
                <a:latin typeface="新宋体"/>
                <a:cs typeface="新宋体"/>
              </a:rPr>
              <a:t>//0</a:t>
            </a:r>
            <a:r>
              <a:rPr lang="zh-CN" altLang="zh-CN" kern="0" dirty="0">
                <a:solidFill>
                  <a:srgbClr val="008000"/>
                </a:solidFill>
                <a:latin typeface="新宋体"/>
                <a:cs typeface="新宋体"/>
              </a:rPr>
              <a:t>即为二进制的</a:t>
            </a:r>
            <a:r>
              <a:rPr lang="en-US" altLang="zh-CN" kern="0" dirty="0">
                <a:solidFill>
                  <a:srgbClr val="008000"/>
                </a:solidFill>
                <a:latin typeface="新宋体"/>
                <a:cs typeface="新宋体"/>
              </a:rPr>
              <a:t>0000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0) &amp;&amp; (</a:t>
            </a:r>
            <a:r>
              <a:rPr lang="en-US" altLang="zh-CN" kern="0" dirty="0">
                <a:solidFill>
                  <a:srgbClr val="808080"/>
                </a:solidFill>
                <a:latin typeface="新宋体"/>
                <a:cs typeface="新宋体"/>
              </a:rPr>
              <a:t>input</a:t>
            </a:r>
            <a:r>
              <a:rPr lang="en-US" altLang="zh-CN" kern="0" dirty="0">
                <a:solidFill>
                  <a:srgbClr val="000000"/>
                </a:solidFill>
                <a:latin typeface="新宋体"/>
                <a:cs typeface="新宋体"/>
              </a:rPr>
              <a:t>[</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a:t>
            </a:r>
            <a:r>
              <a:rPr lang="en-US" altLang="zh-CN" kern="0" dirty="0">
                <a:solidFill>
                  <a:srgbClr val="A31515"/>
                </a:solidFill>
                <a:latin typeface="新宋体"/>
                <a:cs typeface="新宋体"/>
              </a:rPr>
              <a:t>'-'</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flag = 1;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输入是负数</a:t>
            </a:r>
            <a:r>
              <a:rPr lang="zh-CN" altLang="zh-CN" kern="0" dirty="0">
                <a:solidFill>
                  <a:srgbClr val="008000"/>
                </a:solidFill>
                <a:ea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smtClean="0">
                <a:solidFill>
                  <a:srgbClr val="000000"/>
                </a:solidFill>
                <a:latin typeface="新宋体"/>
                <a:cs typeface="新宋体"/>
              </a:rPr>
              <a:t>}</a:t>
            </a:r>
          </a:p>
          <a:p>
            <a:r>
              <a:rPr lang="en-US" altLang="zh-CN" kern="0" dirty="0" smtClean="0">
                <a:solidFill>
                  <a:srgbClr val="000000"/>
                </a:solidFill>
                <a:latin typeface="新宋体"/>
                <a:cs typeface="新宋体"/>
              </a:rPr>
              <a:t>		</a:t>
            </a:r>
            <a:r>
              <a:rPr lang="en-US" altLang="zh-CN" kern="0" dirty="0" smtClean="0">
                <a:solidFill>
                  <a:srgbClr val="0000FF"/>
                </a:solidFill>
                <a:latin typeface="新宋体"/>
                <a:cs typeface="新宋体"/>
              </a:rPr>
              <a:t>else</a:t>
            </a:r>
            <a:r>
              <a:rPr lang="en-US" altLang="zh-CN" kern="0" dirty="0" smtClean="0">
                <a:solidFill>
                  <a:srgbClr val="000000"/>
                </a:solidFill>
                <a:latin typeface="新宋体"/>
                <a:cs typeface="新宋体"/>
              </a:rPr>
              <a:t> {</a:t>
            </a:r>
            <a:endParaRPr lang="zh-CN" altLang="zh-CN" sz="2000" kern="100" dirty="0" smtClean="0">
              <a:cs typeface="Times New Roman"/>
            </a:endParaRPr>
          </a:p>
          <a:p>
            <a:r>
              <a:rPr lang="en-US" altLang="zh-CN" kern="0" dirty="0" smtClean="0">
                <a:solidFill>
                  <a:srgbClr val="000000"/>
                </a:solidFill>
                <a:latin typeface="新宋体"/>
                <a:cs typeface="新宋体"/>
              </a:rPr>
              <a:t>			</a:t>
            </a:r>
            <a:r>
              <a:rPr lang="en-US" altLang="zh-CN" kern="0" dirty="0" err="1" smtClean="0">
                <a:solidFill>
                  <a:srgbClr val="000000"/>
                </a:solidFill>
                <a:latin typeface="新宋体"/>
                <a:cs typeface="新宋体"/>
              </a:rPr>
              <a:t>thiscode</a:t>
            </a:r>
            <a:r>
              <a:rPr lang="en-US" altLang="zh-CN" kern="0" dirty="0" smtClean="0">
                <a:solidFill>
                  <a:srgbClr val="000000"/>
                </a:solidFill>
                <a:latin typeface="新宋体"/>
                <a:cs typeface="新宋体"/>
              </a:rPr>
              <a:t> = </a:t>
            </a:r>
            <a:r>
              <a:rPr lang="en-US" altLang="zh-CN" kern="0" dirty="0" smtClean="0">
                <a:solidFill>
                  <a:srgbClr val="808080"/>
                </a:solidFill>
                <a:latin typeface="新宋体"/>
                <a:cs typeface="新宋体"/>
              </a:rPr>
              <a:t>input</a:t>
            </a:r>
            <a:r>
              <a:rPr lang="en-US" altLang="zh-CN" kern="0" dirty="0" smtClean="0">
                <a:solidFill>
                  <a:srgbClr val="000000"/>
                </a:solidFill>
                <a:latin typeface="新宋体"/>
                <a:cs typeface="新宋体"/>
              </a:rPr>
              <a:t>[</a:t>
            </a:r>
            <a:r>
              <a:rPr lang="en-US" altLang="zh-CN" kern="0" dirty="0" err="1" smtClean="0">
                <a:solidFill>
                  <a:srgbClr val="000000"/>
                </a:solidFill>
                <a:latin typeface="新宋体"/>
                <a:cs typeface="新宋体"/>
              </a:rPr>
              <a:t>i</a:t>
            </a:r>
            <a:r>
              <a:rPr lang="en-US" altLang="zh-CN" kern="0" dirty="0" smtClean="0">
                <a:solidFill>
                  <a:srgbClr val="000000"/>
                </a:solidFill>
                <a:latin typeface="新宋体"/>
                <a:cs typeface="新宋体"/>
              </a:rPr>
              <a:t>] - </a:t>
            </a:r>
            <a:r>
              <a:rPr lang="en-US" altLang="zh-CN" kern="0" dirty="0" smtClean="0">
                <a:solidFill>
                  <a:srgbClr val="A31515"/>
                </a:solidFill>
                <a:latin typeface="新宋体"/>
                <a:cs typeface="新宋体"/>
              </a:rPr>
              <a:t>'0'</a:t>
            </a:r>
            <a:r>
              <a:rPr lang="en-US" altLang="zh-CN" kern="0" dirty="0" smtClean="0">
                <a:solidFill>
                  <a:srgbClr val="000000"/>
                </a:solidFill>
                <a:latin typeface="新宋体"/>
                <a:cs typeface="新宋体"/>
              </a:rPr>
              <a:t> + 3;</a:t>
            </a:r>
            <a:endParaRPr lang="zh-CN" altLang="zh-CN" sz="2000" kern="100" dirty="0" smtClean="0">
              <a:cs typeface="Times New Roman"/>
            </a:endParaRPr>
          </a:p>
          <a:p>
            <a:r>
              <a:rPr lang="en-US" altLang="zh-CN" kern="0" dirty="0" smtClean="0">
                <a:solidFill>
                  <a:srgbClr val="000000"/>
                </a:solidFill>
                <a:latin typeface="新宋体"/>
                <a:cs typeface="新宋体"/>
              </a:rPr>
              <a:t>			code = 16 * code + </a:t>
            </a:r>
            <a:r>
              <a:rPr lang="en-US" altLang="zh-CN" kern="0" dirty="0" err="1" smtClean="0">
                <a:solidFill>
                  <a:srgbClr val="000000"/>
                </a:solidFill>
                <a:latin typeface="新宋体"/>
                <a:cs typeface="新宋体"/>
              </a:rPr>
              <a:t>thiscode</a:t>
            </a:r>
            <a:r>
              <a:rPr lang="en-US" altLang="zh-CN" kern="0" dirty="0" smtClean="0">
                <a:solidFill>
                  <a:srgbClr val="000000"/>
                </a:solidFill>
                <a:latin typeface="新宋体"/>
                <a:cs typeface="新宋体"/>
              </a:rPr>
              <a:t>; </a:t>
            </a:r>
            <a:r>
              <a:rPr lang="en-US" altLang="zh-CN" kern="0" dirty="0" smtClean="0">
                <a:solidFill>
                  <a:srgbClr val="008000"/>
                </a:solidFill>
                <a:latin typeface="新宋体"/>
                <a:cs typeface="新宋体"/>
              </a:rPr>
              <a:t>//16</a:t>
            </a:r>
            <a:r>
              <a:rPr lang="zh-CN" altLang="zh-CN" kern="0" dirty="0" smtClean="0">
                <a:solidFill>
                  <a:srgbClr val="008000"/>
                </a:solidFill>
                <a:latin typeface="新宋体"/>
                <a:cs typeface="新宋体"/>
              </a:rPr>
              <a:t>即为二进制的</a:t>
            </a:r>
            <a:r>
              <a:rPr lang="en-US" altLang="zh-CN" kern="0" dirty="0" smtClean="0">
                <a:solidFill>
                  <a:srgbClr val="008000"/>
                </a:solidFill>
                <a:latin typeface="新宋体"/>
                <a:cs typeface="新宋体"/>
              </a:rPr>
              <a:t>10000   	</a:t>
            </a:r>
            <a:endParaRPr lang="zh-CN" altLang="zh-CN" sz="2000" kern="100" dirty="0" smtClean="0">
              <a:cs typeface="Times New Roman"/>
            </a:endParaRPr>
          </a:p>
          <a:p>
            <a:r>
              <a:rPr lang="en-US" altLang="zh-CN" kern="0" dirty="0" smtClean="0">
                <a:solidFill>
                  <a:srgbClr val="000000"/>
                </a:solidFill>
                <a:latin typeface="新宋体"/>
                <a:cs typeface="新宋体"/>
              </a:rPr>
              <a:t>		}</a:t>
            </a:r>
            <a:endParaRPr lang="zh-CN" altLang="zh-CN" sz="2000" kern="100" dirty="0" smtClean="0">
              <a:cs typeface="Times New Roman"/>
            </a:endParaRPr>
          </a:p>
          <a:p>
            <a:r>
              <a:rPr lang="en-US" altLang="zh-CN" kern="0" dirty="0" smtClean="0">
                <a:solidFill>
                  <a:srgbClr val="000000"/>
                </a:solidFill>
                <a:latin typeface="新宋体"/>
                <a:cs typeface="新宋体"/>
              </a:rPr>
              <a:t>	}</a:t>
            </a:r>
            <a:endParaRPr lang="zh-CN" altLang="zh-CN" sz="2000" kern="100" dirty="0" smtClean="0">
              <a:cs typeface="Times New Roman"/>
            </a:endParaRPr>
          </a:p>
          <a:p>
            <a:r>
              <a:rPr lang="en-US" altLang="zh-CN" kern="0" dirty="0" smtClean="0">
                <a:solidFill>
                  <a:srgbClr val="000000"/>
                </a:solidFill>
                <a:latin typeface="新宋体"/>
                <a:cs typeface="新宋体"/>
              </a:rPr>
              <a:t>	</a:t>
            </a:r>
            <a:endParaRPr lang="zh-CN" altLang="zh-CN" sz="2000" kern="100" dirty="0">
              <a:cs typeface="Times New Roman"/>
            </a:endParaRPr>
          </a:p>
        </p:txBody>
      </p:sp>
      <p:sp>
        <p:nvSpPr>
          <p:cNvPr id="2" name="TextBox 1"/>
          <p:cNvSpPr txBox="1"/>
          <p:nvPr/>
        </p:nvSpPr>
        <p:spPr>
          <a:xfrm>
            <a:off x="6347224" y="1249288"/>
            <a:ext cx="5979591" cy="3170099"/>
          </a:xfrm>
          <a:prstGeom prst="rect">
            <a:avLst/>
          </a:prstGeom>
          <a:noFill/>
        </p:spPr>
        <p:txBody>
          <a:bodyPr wrap="square" rtlCol="0">
            <a:spAutoFit/>
          </a:bodyPr>
          <a:lstStyle/>
          <a:p>
            <a:pPr lvl="0"/>
            <a:r>
              <a:rPr lang="en-US" altLang="zh-CN" kern="0" dirty="0">
                <a:solidFill>
                  <a:srgbClr val="0000FF"/>
                </a:solidFill>
                <a:latin typeface="新宋体"/>
                <a:cs typeface="新宋体"/>
              </a:rPr>
              <a:t>for</a:t>
            </a:r>
            <a:r>
              <a:rPr lang="en-US" altLang="zh-CN" kern="0" dirty="0">
                <a:solidFill>
                  <a:srgbClr val="000000"/>
                </a:solidFill>
                <a:latin typeface="新宋体"/>
                <a:cs typeface="新宋体"/>
              </a:rPr>
              <a:t> (;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&lt;(7 + flag);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code = code + (3 &lt;&lt; (4 *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flag)));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相当于前面补零</a:t>
            </a:r>
            <a:r>
              <a:rPr lang="zh-CN" altLang="zh-CN" kern="0" dirty="0">
                <a:solidFill>
                  <a:srgbClr val="008000"/>
                </a:solidFill>
                <a:ea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(flag)</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code = code + 0x80000000;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负数则将最前面四位设为</a:t>
            </a:r>
            <a:r>
              <a:rPr lang="en-US" altLang="zh-CN" kern="0" dirty="0">
                <a:solidFill>
                  <a:srgbClr val="008000"/>
                </a:solidFill>
                <a:latin typeface="新宋体"/>
                <a:cs typeface="新宋体"/>
              </a:rPr>
              <a:t>1000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return</a:t>
            </a:r>
            <a:r>
              <a:rPr lang="en-US" altLang="zh-CN" kern="0" dirty="0">
                <a:solidFill>
                  <a:srgbClr val="000000"/>
                </a:solidFill>
                <a:latin typeface="新宋体"/>
                <a:cs typeface="新宋体"/>
              </a:rPr>
              <a:t> code;</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a:t>
            </a:r>
            <a:endParaRPr lang="zh-CN" altLang="zh-CN" sz="2000" kern="100" dirty="0">
              <a:solidFill>
                <a:prstClr val="black"/>
              </a:solidFill>
              <a:cs typeface="Times New Roman"/>
            </a:endParaRPr>
          </a:p>
          <a:p>
            <a:pPr lvl="0" algn="just"/>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36135455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936512"/>
            <a:ext cx="8903267" cy="289310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、码数转换</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gn="just">
              <a:spcAft>
                <a:spcPts val="0"/>
              </a:spcAft>
            </a:pPr>
            <a:r>
              <a:rPr lang="en-US" altLang="zh-CN" sz="2800" kern="100" dirty="0" smtClean="0">
                <a:cs typeface="Times New Roman"/>
              </a:rPr>
              <a:t>      </a:t>
            </a:r>
            <a:r>
              <a:rPr lang="en-US" altLang="zh-CN" sz="2800" kern="100" dirty="0">
                <a:cs typeface="Times New Roman"/>
              </a:rPr>
              <a:t>1</a:t>
            </a:r>
            <a:r>
              <a:rPr lang="zh-CN" altLang="zh-CN" sz="2800" kern="100" dirty="0">
                <a:cs typeface="Times New Roman"/>
              </a:rPr>
              <a:t>、先取出帅码的最高四位判断数的符号，若为负号输出负号。</a:t>
            </a:r>
          </a:p>
          <a:p>
            <a:pPr algn="just">
              <a:spcAft>
                <a:spcPts val="0"/>
              </a:spcAft>
            </a:pPr>
            <a:r>
              <a:rPr lang="en-US" altLang="zh-CN" sz="2800" kern="100" dirty="0" smtClean="0">
                <a:cs typeface="Times New Roman"/>
              </a:rPr>
              <a:t>      2</a:t>
            </a:r>
            <a:r>
              <a:rPr lang="zh-CN" altLang="zh-CN" sz="2800" kern="100" dirty="0">
                <a:cs typeface="Times New Roman"/>
              </a:rPr>
              <a:t>、将每四位二进制转为十进制，并从第一个非零数开始输出对应字符。</a:t>
            </a:r>
          </a:p>
          <a:p>
            <a:pPr>
              <a:lnSpc>
                <a:spcPct val="150000"/>
              </a:lnSpc>
            </a:pPr>
            <a:r>
              <a:rPr lang="en-US" altLang="zh-CN" sz="2800" kern="100" dirty="0" smtClean="0">
                <a:latin typeface="宋体"/>
                <a:cs typeface="宋体"/>
              </a:rPr>
              <a:t>     </a:t>
            </a:r>
            <a:endParaRPr lang="zh-CN" altLang="zh-CN" sz="2800" kern="100" dirty="0">
              <a:cs typeface="Times New Roman"/>
            </a:endParaRPr>
          </a:p>
        </p:txBody>
      </p:sp>
    </p:spTree>
    <p:extLst>
      <p:ext uri="{BB962C8B-B14F-4D97-AF65-F5344CB8AC3E}">
        <p14:creationId xmlns:p14="http://schemas.microsoft.com/office/powerpoint/2010/main" val="335679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帅码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104260" y="864567"/>
            <a:ext cx="5069306" cy="6063198"/>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3</a:t>
            </a:r>
            <a:r>
              <a:rPr lang="zh-CN" altLang="en-US" sz="2800" dirty="0" smtClean="0">
                <a:solidFill>
                  <a:prstClr val="black"/>
                </a:solidFill>
                <a:latin typeface="微软雅黑" panose="020B0503020204020204" pitchFamily="34" charset="-122"/>
                <a:ea typeface="微软雅黑" panose="020B0503020204020204" pitchFamily="34" charset="-122"/>
              </a:rPr>
              <a:t>、码转数</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0000FF"/>
                </a:solidFill>
                <a:latin typeface="新宋体"/>
                <a:cs typeface="新宋体"/>
              </a:rPr>
              <a:t>char</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mtoa</a:t>
            </a:r>
            <a:r>
              <a:rPr lang="en-US" altLang="zh-CN" kern="0" dirty="0">
                <a:solidFill>
                  <a:srgbClr val="000000"/>
                </a:solidFill>
                <a:latin typeface="新宋体"/>
                <a:cs typeface="新宋体"/>
              </a:rPr>
              <a:t>(</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code</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char</a:t>
            </a:r>
            <a:r>
              <a:rPr lang="en-US" altLang="zh-CN" kern="0" dirty="0">
                <a:solidFill>
                  <a:srgbClr val="000000"/>
                </a:solidFill>
                <a:latin typeface="新宋体"/>
                <a:cs typeface="新宋体"/>
              </a:rPr>
              <a:t>* output;</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0, j, k, temp,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flag = 1;</a:t>
            </a:r>
            <a:endParaRPr lang="zh-CN" altLang="zh-CN" sz="2000" kern="100" dirty="0">
              <a:cs typeface="Times New Roman"/>
            </a:endParaRPr>
          </a:p>
          <a:p>
            <a:r>
              <a:rPr lang="en-US" altLang="zh-CN" kern="0" dirty="0">
                <a:solidFill>
                  <a:srgbClr val="000000"/>
                </a:solidFill>
                <a:latin typeface="新宋体"/>
                <a:cs typeface="新宋体"/>
              </a:rPr>
              <a:t>	output = (</a:t>
            </a:r>
            <a:r>
              <a:rPr lang="en-US" altLang="zh-CN" kern="0" dirty="0">
                <a:solidFill>
                  <a:srgbClr val="0000FF"/>
                </a:solidFill>
                <a:latin typeface="新宋体"/>
                <a:cs typeface="新宋体"/>
              </a:rPr>
              <a:t>char</a:t>
            </a:r>
            <a:r>
              <a:rPr lang="en-US" altLang="zh-CN" kern="0" dirty="0">
                <a:solidFill>
                  <a:srgbClr val="000000"/>
                </a:solidFill>
                <a:latin typeface="新宋体"/>
                <a:cs typeface="新宋体"/>
              </a:rPr>
              <a:t>*)</a:t>
            </a:r>
            <a:r>
              <a:rPr lang="en-US" altLang="zh-CN" kern="0" dirty="0" err="1">
                <a:solidFill>
                  <a:srgbClr val="000000"/>
                </a:solidFill>
                <a:latin typeface="新宋体"/>
                <a:cs typeface="新宋体"/>
              </a:rPr>
              <a:t>malloc</a:t>
            </a:r>
            <a:r>
              <a:rPr lang="en-US" altLang="zh-CN" kern="0" dirty="0">
                <a:solidFill>
                  <a:srgbClr val="000000"/>
                </a:solidFill>
                <a:latin typeface="新宋体"/>
                <a:cs typeface="新宋体"/>
              </a:rPr>
              <a:t>(9 * </a:t>
            </a:r>
            <a:r>
              <a:rPr lang="en-US" altLang="zh-CN" kern="0" dirty="0" err="1">
                <a:solidFill>
                  <a:srgbClr val="0000FF"/>
                </a:solidFill>
                <a:latin typeface="新宋体"/>
                <a:cs typeface="新宋体"/>
              </a:rPr>
              <a:t>sizeof</a:t>
            </a:r>
            <a:r>
              <a:rPr lang="en-US" altLang="zh-CN" kern="0" dirty="0">
                <a:solidFill>
                  <a:srgbClr val="000000"/>
                </a:solidFill>
                <a:latin typeface="新宋体"/>
                <a:cs typeface="新宋体"/>
              </a:rPr>
              <a:t>(</a:t>
            </a:r>
            <a:r>
              <a:rPr lang="en-US" altLang="zh-CN" kern="0" dirty="0">
                <a:solidFill>
                  <a:srgbClr val="0000FF"/>
                </a:solidFill>
                <a:latin typeface="新宋体"/>
                <a:cs typeface="新宋体"/>
              </a:rPr>
              <a:t>char</a:t>
            </a:r>
            <a:r>
              <a:rPr lang="en-US" altLang="zh-CN" kern="0" dirty="0">
                <a:solidFill>
                  <a:srgbClr val="000000"/>
                </a:solidFill>
                <a:latin typeface="新宋体"/>
                <a:cs typeface="新宋体"/>
              </a:rPr>
              <a:t>));</a:t>
            </a:r>
            <a:endParaRPr lang="zh-CN" altLang="zh-CN" sz="2000" kern="100" dirty="0">
              <a:cs typeface="Times New Roman"/>
            </a:endParaRPr>
          </a:p>
          <a:p>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code</a:t>
            </a:r>
            <a:r>
              <a:rPr lang="en-US" altLang="zh-CN" kern="0" dirty="0">
                <a:solidFill>
                  <a:srgbClr val="000000"/>
                </a:solidFill>
                <a:latin typeface="新宋体"/>
                <a:cs typeface="新宋体"/>
              </a:rPr>
              <a:t> &amp; 0x80000000) {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如果前四位为</a:t>
            </a:r>
            <a:r>
              <a:rPr lang="en-US" altLang="zh-CN" kern="0" dirty="0">
                <a:solidFill>
                  <a:srgbClr val="008000"/>
                </a:solidFill>
                <a:latin typeface="新宋体"/>
                <a:cs typeface="新宋体"/>
              </a:rPr>
              <a:t>1000</a:t>
            </a:r>
            <a:r>
              <a:rPr lang="zh-CN" altLang="zh-CN" kern="0" dirty="0">
                <a:solidFill>
                  <a:srgbClr val="008000"/>
                </a:solidFill>
                <a:latin typeface="新宋体"/>
                <a:cs typeface="新宋体"/>
              </a:rPr>
              <a:t>，则为负数</a:t>
            </a:r>
            <a:r>
              <a:rPr lang="zh-CN" altLang="zh-CN" kern="0" dirty="0">
                <a:solidFill>
                  <a:srgbClr val="008000"/>
                </a:solidFill>
                <a:ea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output[</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a:t>
            </a:r>
            <a:r>
              <a:rPr lang="en-US" altLang="zh-CN" kern="0" dirty="0">
                <a:solidFill>
                  <a:srgbClr val="A31515"/>
                </a:solidFill>
                <a:latin typeface="新宋体"/>
                <a:cs typeface="新宋体"/>
              </a:rPr>
              <a:t>'-'</a:t>
            </a:r>
            <a:r>
              <a:rPr lang="en-US" altLang="zh-CN" kern="0" dirty="0">
                <a:solidFill>
                  <a:srgbClr val="000000"/>
                </a:solidFill>
                <a:latin typeface="新宋体"/>
                <a:cs typeface="新宋体"/>
              </a:rPr>
              <a:t>;</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a:t>
            </a:r>
            <a:endParaRPr lang="zh-CN" altLang="zh-CN" sz="2000" kern="100" dirty="0">
              <a:cs typeface="Times New Roman"/>
            </a:endParaRPr>
          </a:p>
          <a:p>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temp = 0x08000000;</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for</a:t>
            </a:r>
            <a:r>
              <a:rPr lang="en-US" altLang="zh-CN" kern="0" dirty="0">
                <a:solidFill>
                  <a:srgbClr val="000000"/>
                </a:solidFill>
                <a:latin typeface="新宋体"/>
                <a:cs typeface="新宋体"/>
              </a:rPr>
              <a:t> (j = 0; j&lt;7; </a:t>
            </a:r>
            <a:r>
              <a:rPr lang="en-US" altLang="zh-CN" kern="0" dirty="0" err="1">
                <a:solidFill>
                  <a:srgbClr val="000000"/>
                </a:solidFill>
                <a:latin typeface="新宋体"/>
                <a:cs typeface="新宋体"/>
              </a:rPr>
              <a:t>j++</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0;</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for</a:t>
            </a:r>
            <a:r>
              <a:rPr lang="en-US" altLang="zh-CN" kern="0" dirty="0">
                <a:solidFill>
                  <a:srgbClr val="000000"/>
                </a:solidFill>
                <a:latin typeface="新宋体"/>
                <a:cs typeface="新宋体"/>
              </a:rPr>
              <a:t> (k = 0; k&lt;4; k++)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a:t>
            </a:r>
            <a:r>
              <a:rPr lang="en-US" altLang="zh-CN" kern="0" dirty="0" err="1">
                <a:solidFill>
                  <a:srgbClr val="808080"/>
                </a:solidFill>
                <a:latin typeface="新宋体"/>
                <a:cs typeface="新宋体"/>
              </a:rPr>
              <a:t>code</a:t>
            </a:r>
            <a:r>
              <a:rPr lang="en-US" altLang="zh-CN" kern="0" dirty="0" err="1">
                <a:solidFill>
                  <a:srgbClr val="000000"/>
                </a:solidFill>
                <a:latin typeface="新宋体"/>
                <a:cs typeface="新宋体"/>
              </a:rPr>
              <a:t>&amp;temp</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2 + 1;</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smtClean="0">
                <a:solidFill>
                  <a:srgbClr val="000000"/>
                </a:solidFill>
                <a:latin typeface="新宋体"/>
                <a:cs typeface="新宋体"/>
              </a:rPr>
              <a:t>}</a:t>
            </a:r>
            <a:endParaRPr lang="zh-CN" altLang="zh-CN" sz="2000" kern="100" dirty="0">
              <a:cs typeface="Times New Roman"/>
            </a:endParaRPr>
          </a:p>
        </p:txBody>
      </p:sp>
      <p:sp>
        <p:nvSpPr>
          <p:cNvPr id="2" name="TextBox 1"/>
          <p:cNvSpPr txBox="1"/>
          <p:nvPr/>
        </p:nvSpPr>
        <p:spPr>
          <a:xfrm>
            <a:off x="6347224" y="1249288"/>
            <a:ext cx="5979591" cy="5663089"/>
          </a:xfrm>
          <a:prstGeom prst="rect">
            <a:avLst/>
          </a:prstGeom>
          <a:noFill/>
        </p:spPr>
        <p:txBody>
          <a:bodyPr wrap="square" rtlCol="0">
            <a:spAutoFit/>
          </a:bodyPr>
          <a:lstStyle/>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else</a:t>
            </a:r>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2 + 0;</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temp = temp &gt;&gt; 1;</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- 3) || (flag == 0)) {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前面补的零就不输出了，直到第一个非零的数开始输出</a:t>
            </a:r>
            <a:r>
              <a:rPr lang="zh-CN" altLang="zh-CN" kern="0" dirty="0">
                <a:solidFill>
                  <a:srgbClr val="008000"/>
                </a:solidFill>
                <a:ea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output[</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a:t>
            </a:r>
            <a:r>
              <a:rPr lang="en-US" altLang="zh-CN" kern="0" dirty="0">
                <a:solidFill>
                  <a:srgbClr val="A31515"/>
                </a:solidFill>
                <a:latin typeface="新宋体"/>
                <a:cs typeface="新宋体"/>
              </a:rPr>
              <a:t>'0'</a:t>
            </a:r>
            <a:r>
              <a:rPr lang="en-US" altLang="zh-CN" kern="0" dirty="0">
                <a:solidFill>
                  <a:srgbClr val="000000"/>
                </a:solidFill>
                <a:latin typeface="新宋体"/>
                <a:cs typeface="新宋体"/>
              </a:rPr>
              <a:t> + </a:t>
            </a:r>
            <a:r>
              <a:rPr lang="en-US" altLang="zh-CN" kern="0" dirty="0" err="1">
                <a:solidFill>
                  <a:srgbClr val="000000"/>
                </a:solidFill>
                <a:latin typeface="新宋体"/>
                <a:cs typeface="新宋体"/>
              </a:rPr>
              <a:t>thisoutput</a:t>
            </a:r>
            <a:r>
              <a:rPr lang="en-US" altLang="zh-CN" kern="0" dirty="0">
                <a:solidFill>
                  <a:srgbClr val="000000"/>
                </a:solidFill>
                <a:latin typeface="新宋体"/>
                <a:cs typeface="新宋体"/>
              </a:rPr>
              <a:t> - 3;</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flag = 0;</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output[</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a:t>
            </a:r>
            <a:r>
              <a:rPr lang="en-US" altLang="zh-CN" kern="0" dirty="0">
                <a:solidFill>
                  <a:srgbClr val="A31515"/>
                </a:solidFill>
                <a:latin typeface="新宋体"/>
                <a:cs typeface="新宋体"/>
              </a:rPr>
              <a:t>'\0'</a:t>
            </a:r>
            <a:r>
              <a:rPr lang="en-US" altLang="zh-CN" kern="0" dirty="0">
                <a:solidFill>
                  <a:srgbClr val="000000"/>
                </a:solidFill>
                <a:latin typeface="新宋体"/>
                <a:cs typeface="新宋体"/>
              </a:rPr>
              <a:t>;</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return</a:t>
            </a:r>
            <a:r>
              <a:rPr lang="en-US" altLang="zh-CN" kern="0" dirty="0">
                <a:solidFill>
                  <a:srgbClr val="000000"/>
                </a:solidFill>
                <a:latin typeface="新宋体"/>
                <a:cs typeface="新宋体"/>
              </a:rPr>
              <a:t> output;</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a:t>
            </a:r>
            <a:endParaRPr lang="zh-CN" altLang="zh-CN" sz="2000" kern="100" dirty="0">
              <a:solidFill>
                <a:prstClr val="black"/>
              </a:solidFill>
              <a:cs typeface="Times New Roman"/>
            </a:endParaRPr>
          </a:p>
          <a:p>
            <a:pPr lvl="0" algn="just"/>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1584509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901344"/>
            <a:ext cx="8903267" cy="3108543"/>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帅</a:t>
            </a:r>
            <a:r>
              <a:rPr lang="zh-CN" altLang="en-US" sz="2800" dirty="0" smtClean="0">
                <a:latin typeface="微软雅黑" panose="020B0503020204020204" pitchFamily="34" charset="-122"/>
                <a:ea typeface="微软雅黑" panose="020B0503020204020204" pitchFamily="34" charset="-122"/>
              </a:rPr>
              <a:t>码加法</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indent="457200"/>
            <a:r>
              <a:rPr lang="zh-CN" altLang="zh-CN" sz="2800" dirty="0"/>
              <a:t>这里把加法看作是同号相加。（异号相减转化为同号相加）</a:t>
            </a:r>
          </a:p>
          <a:p>
            <a:pPr indent="457200"/>
            <a:r>
              <a:rPr lang="zh-CN" altLang="zh-CN" sz="2800" b="1" dirty="0"/>
              <a:t>方法：</a:t>
            </a:r>
          </a:p>
          <a:p>
            <a:pPr indent="457200"/>
            <a:r>
              <a:rPr lang="zh-CN" altLang="zh-CN" sz="2800" dirty="0"/>
              <a:t>每一位用其对应的原码做加法，再依如下规则进行修正：</a:t>
            </a:r>
          </a:p>
          <a:p>
            <a:pPr indent="457200"/>
            <a:r>
              <a:rPr lang="zh-CN" altLang="zh-CN" sz="2800" dirty="0"/>
              <a:t>如有进位，该位加</a:t>
            </a:r>
            <a:r>
              <a:rPr lang="en-US" altLang="zh-CN" sz="2800" dirty="0"/>
              <a:t>3</a:t>
            </a:r>
            <a:r>
              <a:rPr lang="zh-CN" altLang="zh-CN" sz="2800" dirty="0"/>
              <a:t>；如无进位，该位减</a:t>
            </a:r>
            <a:r>
              <a:rPr lang="en-US" altLang="zh-CN" sz="2800" dirty="0"/>
              <a:t>3</a:t>
            </a:r>
            <a:r>
              <a:rPr lang="zh-CN" altLang="zh-CN" sz="2800" dirty="0" smtClean="0"/>
              <a:t>。</a:t>
            </a:r>
            <a:r>
              <a:rPr lang="en-US" altLang="zh-CN" sz="2800" kern="100" dirty="0" smtClean="0">
                <a:latin typeface="宋体"/>
                <a:cs typeface="宋体"/>
              </a:rPr>
              <a:t>     </a:t>
            </a:r>
            <a:endParaRPr lang="zh-CN" altLang="zh-CN" sz="2800" kern="100" dirty="0">
              <a:cs typeface="Times New Roman"/>
            </a:endParaRPr>
          </a:p>
        </p:txBody>
      </p:sp>
    </p:spTree>
    <p:extLst>
      <p:ext uri="{BB962C8B-B14F-4D97-AF65-F5344CB8AC3E}">
        <p14:creationId xmlns:p14="http://schemas.microsoft.com/office/powerpoint/2010/main" val="335679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728" y="-68529"/>
            <a:ext cx="5273675" cy="704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9951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4" y="1901344"/>
            <a:ext cx="8903267" cy="3108543"/>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帅</a:t>
            </a:r>
            <a:r>
              <a:rPr lang="zh-CN" altLang="en-US" sz="2800" dirty="0" smtClean="0">
                <a:latin typeface="微软雅黑" panose="020B0503020204020204" pitchFamily="34" charset="-122"/>
                <a:ea typeface="微软雅黑" panose="020B0503020204020204" pitchFamily="34" charset="-122"/>
              </a:rPr>
              <a:t>码减法</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indent="457200"/>
            <a:r>
              <a:rPr lang="zh-CN" altLang="zh-CN" sz="2800" dirty="0"/>
              <a:t>这里把减法看作是同号相减。（异号相加转化为同号相减）</a:t>
            </a:r>
          </a:p>
          <a:p>
            <a:pPr indent="457200"/>
            <a:r>
              <a:rPr lang="zh-CN" altLang="zh-CN" sz="2800" b="1" dirty="0"/>
              <a:t>方法：</a:t>
            </a:r>
          </a:p>
          <a:p>
            <a:pPr indent="457200"/>
            <a:r>
              <a:rPr lang="zh-CN" altLang="zh-CN" sz="2800" dirty="0"/>
              <a:t>每一位用其对应的原码做减法，再依如下规则进行修正：</a:t>
            </a:r>
          </a:p>
          <a:p>
            <a:pPr indent="457200"/>
            <a:r>
              <a:rPr lang="zh-CN" altLang="zh-CN" sz="2800" dirty="0"/>
              <a:t>如有借位，该位减</a:t>
            </a:r>
            <a:r>
              <a:rPr lang="en-US" altLang="zh-CN" sz="2800" dirty="0"/>
              <a:t>3</a:t>
            </a:r>
            <a:r>
              <a:rPr lang="zh-CN" altLang="zh-CN" sz="2800" dirty="0"/>
              <a:t>；如无借位，该位加</a:t>
            </a:r>
            <a:r>
              <a:rPr lang="en-US" altLang="zh-CN" sz="2800" dirty="0"/>
              <a:t>3</a:t>
            </a:r>
            <a:r>
              <a:rPr lang="zh-CN" altLang="zh-CN" sz="2800" dirty="0"/>
              <a:t>。</a:t>
            </a:r>
          </a:p>
        </p:txBody>
      </p:sp>
    </p:spTree>
    <p:extLst>
      <p:ext uri="{BB962C8B-B14F-4D97-AF65-F5344CB8AC3E}">
        <p14:creationId xmlns:p14="http://schemas.microsoft.com/office/powerpoint/2010/main" val="42653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182716" y="1113225"/>
            <a:ext cx="5069306" cy="4401205"/>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a:solidFill>
                  <a:prstClr val="black"/>
                </a:solidFill>
                <a:latin typeface="微软雅黑" panose="020B0503020204020204" pitchFamily="34" charset="-122"/>
                <a:ea typeface="微软雅黑" panose="020B0503020204020204" pitchFamily="34" charset="-122"/>
              </a:rPr>
              <a:t>、数转码</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pPr lvl="0"/>
            <a:r>
              <a:rPr lang="en-US" altLang="zh-CN" kern="0" dirty="0" smtClean="0">
                <a:solidFill>
                  <a:srgbClr val="000000"/>
                </a:solidFill>
                <a:latin typeface="NSimSun"/>
                <a:cs typeface="NSimSun"/>
              </a:rPr>
              <a:t>word </a:t>
            </a:r>
            <a:r>
              <a:rPr lang="en-US" altLang="zh-CN" kern="0" dirty="0">
                <a:solidFill>
                  <a:srgbClr val="000000"/>
                </a:solidFill>
                <a:latin typeface="NSimSun"/>
                <a:cs typeface="NSimSun"/>
              </a:rPr>
              <a:t>atom(</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 </a:t>
            </a:r>
            <a:r>
              <a:rPr lang="en-US" altLang="zh-CN" kern="0" dirty="0">
                <a:solidFill>
                  <a:srgbClr val="808080"/>
                </a:solidFill>
                <a:latin typeface="NSimSun"/>
                <a:cs typeface="NSimSun"/>
              </a:rPr>
              <a:t>s</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word flag, k,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flag = 0;</a:t>
            </a:r>
            <a:endParaRPr lang="zh-CN" altLang="zh-CN" sz="2000" kern="100" dirty="0">
              <a:cs typeface="Times New Roman"/>
            </a:endParaRPr>
          </a:p>
          <a:p>
            <a:r>
              <a:rPr lang="en-US" altLang="zh-CN" kern="0" dirty="0">
                <a:solidFill>
                  <a:srgbClr val="000000"/>
                </a:solidFill>
                <a:latin typeface="NSimSun"/>
                <a:cs typeface="NSimSun"/>
              </a:rPr>
              <a:t>	k = 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 = 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a:t>
            </a:r>
            <a:r>
              <a:rPr lang="en-US" altLang="zh-CN" kern="0" dirty="0">
                <a:solidFill>
                  <a:srgbClr val="808080"/>
                </a:solidFill>
                <a:latin typeface="NSimSun"/>
                <a:cs typeface="NSimSun"/>
              </a:rPr>
              <a:t>s</a:t>
            </a:r>
            <a:r>
              <a:rPr lang="en-US" altLang="zh-CN" kern="0" dirty="0">
                <a:solidFill>
                  <a:srgbClr val="000000"/>
                </a:solidFill>
                <a:latin typeface="NSimSun"/>
                <a:cs typeface="NSimSun"/>
              </a:rPr>
              <a:t>[k] == </a:t>
            </a:r>
            <a:r>
              <a:rPr lang="en-US" altLang="zh-CN" kern="0" dirty="0">
                <a:solidFill>
                  <a:srgbClr val="A31515"/>
                </a:solidFill>
                <a:latin typeface="NSimSun"/>
                <a:cs typeface="NSimSun"/>
              </a:rPr>
              <a:t>'-'</a:t>
            </a:r>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flag = 1;</a:t>
            </a:r>
            <a:endParaRPr lang="zh-CN" altLang="zh-CN" sz="2000" kern="100" dirty="0">
              <a:cs typeface="Times New Roman"/>
            </a:endParaRPr>
          </a:p>
          <a:p>
            <a:r>
              <a:rPr lang="en-US" altLang="zh-CN" kern="0" dirty="0">
                <a:solidFill>
                  <a:srgbClr val="000000"/>
                </a:solidFill>
                <a:latin typeface="NSimSun"/>
                <a:cs typeface="NSimSun"/>
              </a:rPr>
              <a:t>		k++;</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while</a:t>
            </a:r>
            <a:r>
              <a:rPr lang="en-US" altLang="zh-CN" kern="0" dirty="0">
                <a:solidFill>
                  <a:srgbClr val="000000"/>
                </a:solidFill>
                <a:latin typeface="NSimSun"/>
                <a:cs typeface="NSimSun"/>
              </a:rPr>
              <a:t> (</a:t>
            </a:r>
            <a:r>
              <a:rPr lang="en-US" altLang="zh-CN" kern="0" dirty="0">
                <a:solidFill>
                  <a:srgbClr val="808080"/>
                </a:solidFill>
                <a:latin typeface="NSimSun"/>
                <a:cs typeface="NSimSun"/>
              </a:rPr>
              <a:t>s</a:t>
            </a:r>
            <a:r>
              <a:rPr lang="en-US" altLang="zh-CN" kern="0" dirty="0">
                <a:solidFill>
                  <a:srgbClr val="000000"/>
                </a:solidFill>
                <a:latin typeface="NSimSun"/>
                <a:cs typeface="NSimSun"/>
              </a:rPr>
              <a:t>[k] != 0)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 * 10 + </a:t>
            </a:r>
            <a:r>
              <a:rPr lang="en-US" altLang="zh-CN" kern="0" dirty="0">
                <a:solidFill>
                  <a:srgbClr val="808080"/>
                </a:solidFill>
                <a:latin typeface="NSimSun"/>
                <a:cs typeface="NSimSun"/>
              </a:rPr>
              <a:t>s</a:t>
            </a:r>
            <a:r>
              <a:rPr lang="en-US" altLang="zh-CN" kern="0" dirty="0">
                <a:solidFill>
                  <a:srgbClr val="000000"/>
                </a:solidFill>
                <a:latin typeface="NSimSun"/>
                <a:cs typeface="NSimSun"/>
              </a:rPr>
              <a:t>[k] - </a:t>
            </a:r>
            <a:r>
              <a:rPr lang="en-US" altLang="zh-CN" kern="0" dirty="0">
                <a:solidFill>
                  <a:srgbClr val="A31515"/>
                </a:solidFill>
                <a:latin typeface="NSimSun"/>
                <a:cs typeface="NSimSun"/>
              </a:rPr>
              <a:t>'0'</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k++;</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endParaRPr lang="en-US" altLang="zh-CN" dirty="0" smtClean="0">
              <a:latin typeface="微软雅黑" panose="020B0503020204020204" pitchFamily="34" charset="-122"/>
              <a:ea typeface="微软雅黑" panose="020B0503020204020204" pitchFamily="34" charset="-122"/>
            </a:endParaRPr>
          </a:p>
        </p:txBody>
      </p:sp>
      <p:sp>
        <p:nvSpPr>
          <p:cNvPr id="76" name="TextBox 75"/>
          <p:cNvSpPr txBox="1"/>
          <p:nvPr/>
        </p:nvSpPr>
        <p:spPr>
          <a:xfrm>
            <a:off x="5841935" y="1652952"/>
            <a:ext cx="5855677" cy="2308324"/>
          </a:xfrm>
          <a:prstGeom prst="rect">
            <a:avLst/>
          </a:prstGeom>
          <a:noFill/>
        </p:spPr>
        <p:txBody>
          <a:bodyPr wrap="square" rtlCol="0">
            <a:spAutoFit/>
          </a:bodyPr>
          <a:lstStyle/>
          <a:p>
            <a:r>
              <a:rPr lang="en-US" altLang="zh-CN" kern="0" dirty="0">
                <a:solidFill>
                  <a:srgbClr val="0000FF"/>
                </a:solidFill>
                <a:latin typeface="NSimSun"/>
                <a:cs typeface="NSimSun"/>
              </a:rPr>
              <a:t>if</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 &amp; 0x8000 == 1)</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0x8000;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 (flag == 1)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 =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 | 0x8000;</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a:t>
            </a:r>
            <a:endParaRPr lang="zh-CN" altLang="zh-CN" sz="2000" kern="100" dirty="0">
              <a:cs typeface="Times New Roman"/>
            </a:endParaRPr>
          </a:p>
          <a:p>
            <a:pPr algn="just">
              <a:spcAft>
                <a:spcPts val="0"/>
              </a:spcAft>
            </a:pPr>
            <a:r>
              <a:rPr lang="en-US" altLang="zh-CN" kern="0" dirty="0">
                <a:solidFill>
                  <a:srgbClr val="000000"/>
                </a:solidFill>
                <a:latin typeface="NSimSun"/>
                <a:cs typeface="NSimSun"/>
              </a:rPr>
              <a:t>}</a:t>
            </a:r>
            <a:endParaRPr lang="zh-CN" altLang="zh-CN" sz="2000" kern="100" dirty="0">
              <a:cs typeface="Times New Roman"/>
            </a:endParaRPr>
          </a:p>
          <a:p>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01845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8" y="-128588"/>
            <a:ext cx="5273675" cy="711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3207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帅码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578348" y="741588"/>
            <a:ext cx="5595217" cy="4955203"/>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4</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en-US" altLang="zh-CN" sz="2800" dirty="0" smtClean="0">
                <a:solidFill>
                  <a:prstClr val="black"/>
                </a:solidFill>
                <a:latin typeface="微软雅黑" panose="020B0503020204020204" pitchFamily="34" charset="-122"/>
                <a:ea typeface="微软雅黑" panose="020B0503020204020204" pitchFamily="34" charset="-122"/>
              </a:rPr>
              <a:t>5</a:t>
            </a:r>
            <a:r>
              <a:rPr lang="zh-CN" altLang="en-US" sz="2800" dirty="0" smtClean="0">
                <a:solidFill>
                  <a:prstClr val="black"/>
                </a:solidFill>
                <a:latin typeface="微软雅黑" panose="020B0503020204020204" pitchFamily="34" charset="-122"/>
                <a:ea typeface="微软雅黑" panose="020B0503020204020204" pitchFamily="34" charset="-122"/>
              </a:rPr>
              <a:t>、帅码加减法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madd</a:t>
            </a:r>
            <a:r>
              <a:rPr lang="en-US" altLang="zh-CN" kern="0" dirty="0">
                <a:solidFill>
                  <a:srgbClr val="000000"/>
                </a:solidFill>
                <a:latin typeface="新宋体"/>
                <a:cs typeface="新宋体"/>
              </a:rPr>
              <a:t>(</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result;</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temp, makeup, a1temp, a2temp;</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flag = 0;</a:t>
            </a:r>
            <a:endParaRPr lang="zh-CN" altLang="zh-CN" sz="2000" kern="100" dirty="0">
              <a:cs typeface="Times New Roman"/>
            </a:endParaRPr>
          </a:p>
          <a:p>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 &amp; 0x80000000) ^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&amp; 0x80000000)) {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异号相加</a:t>
            </a:r>
            <a:r>
              <a:rPr lang="zh-CN" altLang="zh-CN" kern="0" dirty="0">
                <a:solidFill>
                  <a:srgbClr val="008000"/>
                </a:solidFill>
                <a:ea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result = (</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 &amp; 0x7FFFFFFF) -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&amp; 0x7FFFFFFF);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绝对值先减再说</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(result &amp; 0x80000000) {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如果绝对值相减为负数</a:t>
            </a:r>
            <a:r>
              <a:rPr lang="zh-CN" altLang="zh-CN" kern="0" dirty="0">
                <a:solidFill>
                  <a:srgbClr val="008000"/>
                </a:solidFill>
                <a:ea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result =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&amp; 0x7FFFFFFF) - (</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 &amp; 0x7FFFFFFF);</a:t>
            </a:r>
            <a:endParaRPr lang="zh-CN" altLang="zh-CN" sz="2000" kern="100" dirty="0">
              <a:cs typeface="Times New Roman"/>
            </a:endParaRPr>
          </a:p>
          <a:p>
            <a:r>
              <a:rPr lang="en-US" altLang="zh-CN" kern="0" dirty="0">
                <a:solidFill>
                  <a:srgbClr val="000000"/>
                </a:solidFill>
                <a:latin typeface="新宋体"/>
                <a:cs typeface="新宋体"/>
              </a:rPr>
              <a:t>			flag = 1;</a:t>
            </a:r>
            <a:endParaRPr lang="zh-CN" altLang="zh-CN" sz="2000" kern="100" dirty="0">
              <a:cs typeface="Times New Roman"/>
            </a:endParaRPr>
          </a:p>
          <a:p>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endParaRPr lang="zh-CN" altLang="zh-CN" sz="2000" kern="100" dirty="0">
              <a:cs typeface="Times New Roman"/>
            </a:endParaRPr>
          </a:p>
        </p:txBody>
      </p:sp>
      <p:sp>
        <p:nvSpPr>
          <p:cNvPr id="2" name="TextBox 1"/>
          <p:cNvSpPr txBox="1"/>
          <p:nvPr/>
        </p:nvSpPr>
        <p:spPr>
          <a:xfrm>
            <a:off x="6347224" y="1249288"/>
            <a:ext cx="5979591" cy="5355312"/>
          </a:xfrm>
          <a:prstGeom prst="rect">
            <a:avLst/>
          </a:prstGeom>
          <a:noFill/>
        </p:spPr>
        <p:txBody>
          <a:bodyPr wrap="square" rtlCol="0">
            <a:spAutoFit/>
          </a:bodyPr>
          <a:lstStyle/>
          <a:p>
            <a:pPr lvl="0"/>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以下为余三码的减法修正</a:t>
            </a:r>
            <a:r>
              <a:rPr lang="zh-CN" altLang="zh-CN" kern="0" dirty="0">
                <a:solidFill>
                  <a:srgbClr val="008000"/>
                </a:solidFill>
                <a:ea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for</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0;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&lt;7;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a1temp = </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&amp;(0x0000000F &lt;&lt;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4));</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a2temp =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&amp;(0x0000000F &lt;&lt;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4));</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makeup = 0x00000003 &lt;&lt;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4);</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temp = 0x00000010 &lt;&lt; (</a:t>
            </a:r>
            <a:r>
              <a:rPr lang="en-US" altLang="zh-CN" kern="0" dirty="0" err="1">
                <a:solidFill>
                  <a:srgbClr val="000000"/>
                </a:solidFill>
                <a:latin typeface="新宋体"/>
                <a:cs typeface="新宋体"/>
              </a:rPr>
              <a:t>i</a:t>
            </a:r>
            <a:r>
              <a:rPr lang="en-US" altLang="zh-CN" kern="0" dirty="0">
                <a:solidFill>
                  <a:srgbClr val="000000"/>
                </a:solidFill>
                <a:latin typeface="新宋体"/>
                <a:cs typeface="新宋体"/>
              </a:rPr>
              <a:t> * 4);</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(flag)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if</a:t>
            </a:r>
            <a:r>
              <a:rPr lang="en-US" altLang="zh-CN" kern="0" dirty="0">
                <a:solidFill>
                  <a:srgbClr val="000000"/>
                </a:solidFill>
                <a:latin typeface="新宋体"/>
                <a:cs typeface="新宋体"/>
              </a:rPr>
              <a:t> ((a2temp - a1temp)&amp;(temp))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如有借位</a:t>
            </a:r>
            <a:r>
              <a:rPr lang="zh-CN" altLang="zh-CN" kern="0" dirty="0">
                <a:solidFill>
                  <a:srgbClr val="008000"/>
                </a:solidFill>
                <a:ea typeface="新宋体"/>
                <a:cs typeface="新宋体"/>
              </a:rPr>
              <a:t> </a:t>
            </a:r>
            <a:r>
              <a:rPr lang="zh-CN" altLang="zh-CN" kern="0" dirty="0">
                <a:solidFill>
                  <a:srgbClr val="008000"/>
                </a:solidFill>
                <a:latin typeface="新宋体"/>
                <a:cs typeface="新宋体"/>
              </a:rPr>
              <a:t>减</a:t>
            </a:r>
            <a:r>
              <a:rPr lang="en-US" altLang="zh-CN" kern="0" dirty="0">
                <a:solidFill>
                  <a:srgbClr val="008000"/>
                </a:solidFill>
                <a:latin typeface="新宋体"/>
                <a:cs typeface="新宋体"/>
              </a:rPr>
              <a:t>3 </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result = result - makeup;</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else</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result = result + makeup;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如无借位</a:t>
            </a:r>
            <a:r>
              <a:rPr lang="zh-CN" altLang="zh-CN" kern="0" dirty="0">
                <a:solidFill>
                  <a:srgbClr val="008000"/>
                </a:solidFill>
                <a:ea typeface="新宋体"/>
                <a:cs typeface="新宋体"/>
              </a:rPr>
              <a:t> </a:t>
            </a:r>
            <a:r>
              <a:rPr lang="zh-CN" altLang="zh-CN" kern="0" dirty="0">
                <a:solidFill>
                  <a:srgbClr val="008000"/>
                </a:solidFill>
                <a:latin typeface="新宋体"/>
                <a:cs typeface="新宋体"/>
              </a:rPr>
              <a:t>加</a:t>
            </a:r>
            <a:r>
              <a:rPr lang="en-US" altLang="zh-CN" kern="0" dirty="0">
                <a:solidFill>
                  <a:srgbClr val="008000"/>
                </a:solidFill>
                <a:latin typeface="新宋体"/>
                <a:cs typeface="新宋体"/>
              </a:rPr>
              <a:t>3</a:t>
            </a:r>
            <a:endParaRPr lang="zh-CN" altLang="zh-CN" sz="2000" kern="100" dirty="0">
              <a:solidFill>
                <a:prstClr val="black"/>
              </a:solidFill>
              <a:cs typeface="Times New Roman"/>
            </a:endParaRPr>
          </a:p>
          <a:p>
            <a:pPr lvl="0"/>
            <a:r>
              <a:rPr lang="en-US" altLang="zh-CN" kern="0" dirty="0">
                <a:solidFill>
                  <a:srgbClr val="000000"/>
                </a:solidFill>
                <a:latin typeface="新宋体"/>
                <a:cs typeface="新宋体"/>
              </a:rPr>
              <a:t>			</a:t>
            </a:r>
            <a:r>
              <a:rPr lang="en-US" altLang="zh-CN" kern="0" dirty="0" smtClean="0">
                <a:solidFill>
                  <a:srgbClr val="000000"/>
                </a:solidFill>
                <a:latin typeface="新宋体"/>
                <a:cs typeface="新宋体"/>
              </a:rPr>
              <a:t>}</a:t>
            </a:r>
            <a:endParaRPr lang="zh-CN" altLang="zh-CN" sz="2000" kern="100" dirty="0">
              <a:solidFill>
                <a:prstClr val="black"/>
              </a:solidFill>
              <a:cs typeface="Times New Roman"/>
            </a:endParaRPr>
          </a:p>
        </p:txBody>
      </p:sp>
    </p:spTree>
    <p:extLst>
      <p:ext uri="{BB962C8B-B14F-4D97-AF65-F5344CB8AC3E}">
        <p14:creationId xmlns:p14="http://schemas.microsoft.com/office/powerpoint/2010/main" val="10101784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帅码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578348" y="741588"/>
            <a:ext cx="5595217" cy="6617196"/>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4</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en-US" altLang="zh-CN" sz="2800" dirty="0" smtClean="0">
                <a:solidFill>
                  <a:prstClr val="black"/>
                </a:solidFill>
                <a:latin typeface="微软雅黑" panose="020B0503020204020204" pitchFamily="34" charset="-122"/>
                <a:ea typeface="微软雅黑" panose="020B0503020204020204" pitchFamily="34" charset="-122"/>
              </a:rPr>
              <a:t>5</a:t>
            </a:r>
            <a:r>
              <a:rPr lang="zh-CN" altLang="en-US" sz="2800" dirty="0" smtClean="0">
                <a:solidFill>
                  <a:prstClr val="black"/>
                </a:solidFill>
                <a:latin typeface="微软雅黑" panose="020B0503020204020204" pitchFamily="34" charset="-122"/>
                <a:ea typeface="微软雅黑" panose="020B0503020204020204" pitchFamily="34" charset="-122"/>
              </a:rPr>
              <a:t>、帅码加减法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else</a:t>
            </a: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if</a:t>
            </a:r>
            <a:r>
              <a:rPr lang="en-US" altLang="zh-CN" dirty="0">
                <a:solidFill>
                  <a:srgbClr val="000000"/>
                </a:solidFill>
                <a:latin typeface="新宋体"/>
                <a:cs typeface="新宋体"/>
              </a:rPr>
              <a:t> ((a1temp - a2temp)&amp;(temp)) </a:t>
            </a:r>
            <a:r>
              <a:rPr lang="en-US" altLang="zh-CN" dirty="0">
                <a:solidFill>
                  <a:srgbClr val="008000"/>
                </a:solidFill>
                <a:latin typeface="新宋体"/>
                <a:cs typeface="新宋体"/>
              </a:rPr>
              <a:t>//</a:t>
            </a:r>
            <a:r>
              <a:rPr lang="zh-CN" altLang="zh-CN" dirty="0">
                <a:solidFill>
                  <a:srgbClr val="008000"/>
                </a:solidFill>
                <a:latin typeface="新宋体"/>
                <a:cs typeface="新宋体"/>
              </a:rPr>
              <a:t>如有借位</a:t>
            </a:r>
            <a:r>
              <a:rPr lang="zh-CN" altLang="zh-CN" dirty="0">
                <a:solidFill>
                  <a:srgbClr val="008000"/>
                </a:solidFill>
                <a:latin typeface="宋体"/>
                <a:ea typeface="Calibri"/>
                <a:cs typeface="新宋体"/>
              </a:rPr>
              <a:t> </a:t>
            </a:r>
            <a:r>
              <a:rPr lang="zh-CN" altLang="zh-CN" dirty="0">
                <a:solidFill>
                  <a:srgbClr val="008000"/>
                </a:solidFill>
                <a:latin typeface="新宋体"/>
                <a:cs typeface="新宋体"/>
              </a:rPr>
              <a:t>减</a:t>
            </a:r>
            <a:r>
              <a:rPr lang="en-US" altLang="zh-CN" dirty="0">
                <a:solidFill>
                  <a:srgbClr val="008000"/>
                </a:solidFill>
                <a:latin typeface="新宋体"/>
                <a:cs typeface="新宋体"/>
              </a:rPr>
              <a:t>3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result = result - makeup;</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else</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result = result + makeup; </a:t>
            </a:r>
            <a:r>
              <a:rPr lang="en-US" altLang="zh-CN" dirty="0">
                <a:solidFill>
                  <a:srgbClr val="008000"/>
                </a:solidFill>
                <a:latin typeface="新宋体"/>
                <a:cs typeface="新宋体"/>
              </a:rPr>
              <a:t>//</a:t>
            </a:r>
            <a:r>
              <a:rPr lang="zh-CN" altLang="zh-CN" dirty="0">
                <a:solidFill>
                  <a:srgbClr val="008000"/>
                </a:solidFill>
                <a:latin typeface="新宋体"/>
                <a:cs typeface="新宋体"/>
              </a:rPr>
              <a:t>如无借位</a:t>
            </a:r>
            <a:r>
              <a:rPr lang="zh-CN" altLang="zh-CN" dirty="0">
                <a:solidFill>
                  <a:srgbClr val="008000"/>
                </a:solidFill>
                <a:latin typeface="宋体"/>
                <a:ea typeface="Calibri"/>
                <a:cs typeface="新宋体"/>
              </a:rPr>
              <a:t> </a:t>
            </a:r>
            <a:r>
              <a:rPr lang="zh-CN" altLang="zh-CN" dirty="0">
                <a:solidFill>
                  <a:srgbClr val="008000"/>
                </a:solidFill>
                <a:latin typeface="新宋体"/>
                <a:cs typeface="新宋体"/>
              </a:rPr>
              <a:t>加</a:t>
            </a:r>
            <a:r>
              <a:rPr lang="en-US" altLang="zh-CN" dirty="0">
                <a:solidFill>
                  <a:srgbClr val="008000"/>
                </a:solidFill>
                <a:latin typeface="新宋体"/>
                <a:cs typeface="新宋体"/>
              </a:rPr>
              <a:t>3</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if</a:t>
            </a:r>
            <a:r>
              <a:rPr lang="en-US" altLang="zh-CN" dirty="0">
                <a:solidFill>
                  <a:srgbClr val="000000"/>
                </a:solidFill>
                <a:latin typeface="新宋体"/>
                <a:cs typeface="新宋体"/>
              </a:rPr>
              <a:t> ((</a:t>
            </a:r>
            <a:r>
              <a:rPr lang="en-US" altLang="zh-CN" dirty="0">
                <a:solidFill>
                  <a:srgbClr val="808080"/>
                </a:solidFill>
                <a:latin typeface="新宋体"/>
                <a:cs typeface="新宋体"/>
              </a:rPr>
              <a:t>a2</a:t>
            </a:r>
            <a:r>
              <a:rPr lang="en-US" altLang="zh-CN" dirty="0">
                <a:solidFill>
                  <a:srgbClr val="000000"/>
                </a:solidFill>
                <a:latin typeface="新宋体"/>
                <a:cs typeface="新宋体"/>
              </a:rPr>
              <a:t> &amp; 0x80000000) &amp;&amp; flag) { </a:t>
            </a:r>
            <a:r>
              <a:rPr lang="en-US" altLang="zh-CN" dirty="0">
                <a:solidFill>
                  <a:srgbClr val="008000"/>
                </a:solidFill>
                <a:latin typeface="新宋体"/>
                <a:cs typeface="新宋体"/>
              </a:rPr>
              <a:t>//</a:t>
            </a:r>
            <a:r>
              <a:rPr lang="zh-CN" altLang="zh-CN" dirty="0">
                <a:solidFill>
                  <a:srgbClr val="008000"/>
                </a:solidFill>
                <a:latin typeface="新宋体"/>
                <a:cs typeface="新宋体"/>
              </a:rPr>
              <a:t>如果结果为负，加上负号</a:t>
            </a:r>
            <a:r>
              <a:rPr lang="zh-CN" altLang="zh-CN" dirty="0">
                <a:solidFill>
                  <a:srgbClr val="008000"/>
                </a:solidFill>
                <a:latin typeface="宋体"/>
                <a:ea typeface="Calibri"/>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result = result &amp; 0x0FFFFFFF + 0x80000000;</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else</a:t>
            </a:r>
            <a:r>
              <a:rPr lang="en-US" altLang="zh-CN" dirty="0">
                <a:solidFill>
                  <a:srgbClr val="000000"/>
                </a:solidFill>
                <a:latin typeface="新宋体"/>
                <a:cs typeface="新宋体"/>
              </a:rPr>
              <a:t> {                     </a:t>
            </a:r>
            <a:r>
              <a:rPr lang="en-US" altLang="zh-CN" dirty="0">
                <a:solidFill>
                  <a:srgbClr val="008000"/>
                </a:solidFill>
                <a:latin typeface="新宋体"/>
                <a:cs typeface="新宋体"/>
              </a:rPr>
              <a:t>//</a:t>
            </a:r>
            <a:r>
              <a:rPr lang="zh-CN" altLang="zh-CN" dirty="0">
                <a:solidFill>
                  <a:srgbClr val="008000"/>
                </a:solidFill>
                <a:latin typeface="新宋体"/>
                <a:cs typeface="新宋体"/>
              </a:rPr>
              <a:t>同号相加</a:t>
            </a:r>
            <a:r>
              <a:rPr lang="zh-CN" altLang="zh-CN" dirty="0">
                <a:solidFill>
                  <a:srgbClr val="008000"/>
                </a:solidFill>
                <a:latin typeface="宋体"/>
                <a:ea typeface="Calibri"/>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result = (</a:t>
            </a:r>
            <a:r>
              <a:rPr lang="en-US" altLang="zh-CN" dirty="0">
                <a:solidFill>
                  <a:srgbClr val="808080"/>
                </a:solidFill>
                <a:latin typeface="新宋体"/>
                <a:cs typeface="新宋体"/>
              </a:rPr>
              <a:t>a1</a:t>
            </a:r>
            <a:r>
              <a:rPr lang="en-US" altLang="zh-CN" dirty="0">
                <a:solidFill>
                  <a:srgbClr val="000000"/>
                </a:solidFill>
                <a:latin typeface="新宋体"/>
                <a:cs typeface="新宋体"/>
              </a:rPr>
              <a:t> &amp; 0x7FFFFFFF) + (</a:t>
            </a:r>
            <a:r>
              <a:rPr lang="en-US" altLang="zh-CN" dirty="0">
                <a:solidFill>
                  <a:srgbClr val="808080"/>
                </a:solidFill>
                <a:latin typeface="新宋体"/>
                <a:cs typeface="新宋体"/>
              </a:rPr>
              <a:t>a2</a:t>
            </a:r>
            <a:r>
              <a:rPr lang="en-US" altLang="zh-CN" dirty="0">
                <a:solidFill>
                  <a:srgbClr val="000000"/>
                </a:solidFill>
                <a:latin typeface="新宋体"/>
                <a:cs typeface="新宋体"/>
              </a:rPr>
              <a:t> &amp; 0x7FFFFFFF); </a:t>
            </a:r>
            <a:r>
              <a:rPr lang="en-US" altLang="zh-CN" dirty="0">
                <a:solidFill>
                  <a:srgbClr val="008000"/>
                </a:solidFill>
                <a:latin typeface="新宋体"/>
                <a:cs typeface="新宋体"/>
              </a:rPr>
              <a:t>//</a:t>
            </a:r>
            <a:r>
              <a:rPr lang="zh-CN" altLang="zh-CN" dirty="0">
                <a:solidFill>
                  <a:srgbClr val="008000"/>
                </a:solidFill>
                <a:latin typeface="新宋体"/>
                <a:cs typeface="新宋体"/>
              </a:rPr>
              <a:t>绝对值先加再说</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050" kern="100" dirty="0">
              <a:cs typeface="Times New Roman"/>
            </a:endParaRPr>
          </a:p>
        </p:txBody>
      </p:sp>
      <p:sp>
        <p:nvSpPr>
          <p:cNvPr id="2" name="TextBox 1"/>
          <p:cNvSpPr txBox="1"/>
          <p:nvPr/>
        </p:nvSpPr>
        <p:spPr>
          <a:xfrm>
            <a:off x="6347224" y="1249288"/>
            <a:ext cx="5979591" cy="5078313"/>
          </a:xfrm>
          <a:prstGeom prst="rect">
            <a:avLst/>
          </a:prstGeom>
          <a:noFill/>
        </p:spPr>
        <p:txBody>
          <a:bodyPr wrap="square" rtlCol="0">
            <a:spAutoFit/>
          </a:bodyPr>
          <a:lstStyle/>
          <a:p>
            <a:pPr lvl="0"/>
            <a:r>
              <a:rPr lang="en-US" altLang="zh-CN" dirty="0">
                <a:solidFill>
                  <a:srgbClr val="008000"/>
                </a:solidFill>
                <a:latin typeface="新宋体"/>
                <a:cs typeface="新宋体"/>
              </a:rPr>
              <a:t>//</a:t>
            </a:r>
            <a:r>
              <a:rPr lang="zh-CN" altLang="zh-CN" dirty="0">
                <a:solidFill>
                  <a:srgbClr val="008000"/>
                </a:solidFill>
                <a:latin typeface="新宋体"/>
                <a:cs typeface="新宋体"/>
              </a:rPr>
              <a:t>以下为余三码的加法修正</a:t>
            </a:r>
            <a:r>
              <a:rPr lang="zh-CN" altLang="zh-CN" dirty="0">
                <a:solidFill>
                  <a:srgbClr val="008000"/>
                </a:solidFill>
                <a:latin typeface="宋体"/>
                <a:ea typeface="Calibri"/>
                <a:cs typeface="新宋体"/>
              </a:rPr>
              <a:t> </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a:t>
            </a:r>
            <a:r>
              <a:rPr lang="en-US" altLang="zh-CN" dirty="0">
                <a:solidFill>
                  <a:srgbClr val="0000FF"/>
                </a:solidFill>
                <a:latin typeface="新宋体"/>
                <a:cs typeface="新宋体"/>
              </a:rPr>
              <a:t>for</a:t>
            </a:r>
            <a:r>
              <a:rPr lang="en-US" altLang="zh-CN" dirty="0">
                <a:solidFill>
                  <a:srgbClr val="000000"/>
                </a:solidFill>
                <a:latin typeface="新宋体"/>
                <a:cs typeface="新宋体"/>
              </a:rPr>
              <a:t>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 = 0;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&lt;7;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 {</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a1temp = </a:t>
            </a:r>
            <a:r>
              <a:rPr lang="en-US" altLang="zh-CN" dirty="0">
                <a:solidFill>
                  <a:srgbClr val="808080"/>
                </a:solidFill>
                <a:latin typeface="新宋体"/>
                <a:cs typeface="新宋体"/>
              </a:rPr>
              <a:t>a1</a:t>
            </a:r>
            <a:r>
              <a:rPr lang="en-US" altLang="zh-CN" dirty="0">
                <a:solidFill>
                  <a:srgbClr val="000000"/>
                </a:solidFill>
                <a:latin typeface="新宋体"/>
                <a:cs typeface="新宋体"/>
              </a:rPr>
              <a:t>&amp;(0x0000000F &lt;&lt;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 * 4));</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a2temp = </a:t>
            </a:r>
            <a:r>
              <a:rPr lang="en-US" altLang="zh-CN" dirty="0">
                <a:solidFill>
                  <a:srgbClr val="808080"/>
                </a:solidFill>
                <a:latin typeface="新宋体"/>
                <a:cs typeface="新宋体"/>
              </a:rPr>
              <a:t>a2</a:t>
            </a:r>
            <a:r>
              <a:rPr lang="en-US" altLang="zh-CN" dirty="0">
                <a:solidFill>
                  <a:srgbClr val="000000"/>
                </a:solidFill>
                <a:latin typeface="新宋体"/>
                <a:cs typeface="新宋体"/>
              </a:rPr>
              <a:t>&amp;(0x0000000F &lt;&lt;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 * 4));</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makeup = 0x00000003 &lt;&lt;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 * 4);</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temp = 0x00000010 &lt;&lt; (</a:t>
            </a:r>
            <a:r>
              <a:rPr lang="en-US" altLang="zh-CN" dirty="0" err="1">
                <a:solidFill>
                  <a:srgbClr val="000000"/>
                </a:solidFill>
                <a:latin typeface="新宋体"/>
                <a:cs typeface="新宋体"/>
              </a:rPr>
              <a:t>i</a:t>
            </a:r>
            <a:r>
              <a:rPr lang="en-US" altLang="zh-CN" dirty="0">
                <a:solidFill>
                  <a:srgbClr val="000000"/>
                </a:solidFill>
                <a:latin typeface="新宋体"/>
                <a:cs typeface="新宋体"/>
              </a:rPr>
              <a:t> * 4);</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a:t>
            </a:r>
            <a:r>
              <a:rPr lang="en-US" altLang="zh-CN" dirty="0">
                <a:solidFill>
                  <a:srgbClr val="0000FF"/>
                </a:solidFill>
                <a:latin typeface="新宋体"/>
                <a:cs typeface="新宋体"/>
              </a:rPr>
              <a:t>if</a:t>
            </a:r>
            <a:r>
              <a:rPr lang="en-US" altLang="zh-CN" dirty="0">
                <a:solidFill>
                  <a:srgbClr val="000000"/>
                </a:solidFill>
                <a:latin typeface="新宋体"/>
                <a:cs typeface="新宋体"/>
              </a:rPr>
              <a:t> ((a1temp + a2temp)&amp;(temp)) </a:t>
            </a:r>
            <a:r>
              <a:rPr lang="en-US" altLang="zh-CN" dirty="0">
                <a:solidFill>
                  <a:srgbClr val="008000"/>
                </a:solidFill>
                <a:latin typeface="新宋体"/>
                <a:cs typeface="新宋体"/>
              </a:rPr>
              <a:t>//</a:t>
            </a:r>
            <a:r>
              <a:rPr lang="zh-CN" altLang="zh-CN" dirty="0">
                <a:solidFill>
                  <a:srgbClr val="008000"/>
                </a:solidFill>
                <a:latin typeface="新宋体"/>
                <a:cs typeface="新宋体"/>
              </a:rPr>
              <a:t>如有进位</a:t>
            </a:r>
            <a:r>
              <a:rPr lang="zh-CN" altLang="zh-CN" dirty="0">
                <a:solidFill>
                  <a:srgbClr val="008000"/>
                </a:solidFill>
                <a:latin typeface="宋体"/>
                <a:ea typeface="Calibri"/>
                <a:cs typeface="新宋体"/>
              </a:rPr>
              <a:t> </a:t>
            </a:r>
            <a:r>
              <a:rPr lang="zh-CN" altLang="zh-CN" dirty="0">
                <a:solidFill>
                  <a:srgbClr val="008000"/>
                </a:solidFill>
                <a:latin typeface="新宋体"/>
                <a:cs typeface="新宋体"/>
              </a:rPr>
              <a:t>加</a:t>
            </a:r>
            <a:r>
              <a:rPr lang="en-US" altLang="zh-CN" dirty="0">
                <a:solidFill>
                  <a:srgbClr val="008000"/>
                </a:solidFill>
                <a:latin typeface="新宋体"/>
                <a:cs typeface="新宋体"/>
              </a:rPr>
              <a:t>3 </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result = result + makeup;</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a:t>
            </a:r>
            <a:r>
              <a:rPr lang="en-US" altLang="zh-CN" dirty="0">
                <a:solidFill>
                  <a:srgbClr val="0000FF"/>
                </a:solidFill>
                <a:latin typeface="新宋体"/>
                <a:cs typeface="新宋体"/>
              </a:rPr>
              <a:t>else</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result = result - makeup; </a:t>
            </a:r>
            <a:r>
              <a:rPr lang="en-US" altLang="zh-CN" dirty="0">
                <a:solidFill>
                  <a:srgbClr val="008000"/>
                </a:solidFill>
                <a:latin typeface="新宋体"/>
                <a:cs typeface="新宋体"/>
              </a:rPr>
              <a:t>//</a:t>
            </a:r>
            <a:r>
              <a:rPr lang="zh-CN" altLang="zh-CN" dirty="0">
                <a:solidFill>
                  <a:srgbClr val="008000"/>
                </a:solidFill>
                <a:latin typeface="新宋体"/>
                <a:cs typeface="新宋体"/>
              </a:rPr>
              <a:t>如无进位</a:t>
            </a:r>
            <a:r>
              <a:rPr lang="zh-CN" altLang="zh-CN" dirty="0">
                <a:solidFill>
                  <a:srgbClr val="008000"/>
                </a:solidFill>
                <a:latin typeface="宋体"/>
                <a:ea typeface="Calibri"/>
                <a:cs typeface="新宋体"/>
              </a:rPr>
              <a:t> </a:t>
            </a:r>
            <a:r>
              <a:rPr lang="zh-CN" altLang="zh-CN" dirty="0">
                <a:solidFill>
                  <a:srgbClr val="008000"/>
                </a:solidFill>
                <a:latin typeface="新宋体"/>
                <a:cs typeface="新宋体"/>
              </a:rPr>
              <a:t>减</a:t>
            </a:r>
            <a:r>
              <a:rPr lang="en-US" altLang="zh-CN" dirty="0">
                <a:solidFill>
                  <a:srgbClr val="008000"/>
                </a:solidFill>
                <a:latin typeface="新宋体"/>
                <a:cs typeface="新宋体"/>
              </a:rPr>
              <a:t>3</a:t>
            </a:r>
            <a:endParaRPr lang="zh-CN" altLang="zh-CN" sz="1200" dirty="0">
              <a:solidFill>
                <a:prstClr val="black"/>
              </a:solidFill>
              <a:latin typeface="宋体"/>
              <a:cs typeface="宋体"/>
            </a:endParaRPr>
          </a:p>
          <a:p>
            <a:pPr lvl="0"/>
            <a:r>
              <a:rPr lang="en-US" altLang="zh-CN" dirty="0">
                <a:solidFill>
                  <a:srgbClr val="000000"/>
                </a:solidFill>
                <a:latin typeface="新宋体"/>
                <a:cs typeface="新宋体"/>
              </a:rPr>
              <a:t>		</a:t>
            </a:r>
            <a:r>
              <a:rPr lang="en-US" altLang="zh-CN" dirty="0" smtClean="0">
                <a:solidFill>
                  <a:srgbClr val="000000"/>
                </a:solidFill>
                <a:latin typeface="新宋体"/>
                <a:cs typeface="新宋体"/>
              </a:rPr>
              <a:t>}</a:t>
            </a:r>
            <a:endParaRPr lang="zh-CN" altLang="zh-CN" sz="1200" dirty="0">
              <a:solidFill>
                <a:prstClr val="black"/>
              </a:solidFill>
              <a:latin typeface="宋体"/>
              <a:cs typeface="宋体"/>
            </a:endParaRPr>
          </a:p>
        </p:txBody>
      </p:sp>
    </p:spTree>
    <p:extLst>
      <p:ext uri="{BB962C8B-B14F-4D97-AF65-F5344CB8AC3E}">
        <p14:creationId xmlns:p14="http://schemas.microsoft.com/office/powerpoint/2010/main" val="1534896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帅码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578348" y="741588"/>
            <a:ext cx="5595217" cy="5555367"/>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4</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en-US" altLang="zh-CN" sz="2800" dirty="0" smtClean="0">
                <a:solidFill>
                  <a:prstClr val="black"/>
                </a:solidFill>
                <a:latin typeface="微软雅黑" panose="020B0503020204020204" pitchFamily="34" charset="-122"/>
                <a:ea typeface="微软雅黑" panose="020B0503020204020204" pitchFamily="34" charset="-122"/>
              </a:rPr>
              <a:t>5</a:t>
            </a:r>
            <a:r>
              <a:rPr lang="zh-CN" altLang="en-US" sz="2800" dirty="0" smtClean="0">
                <a:solidFill>
                  <a:prstClr val="black"/>
                </a:solidFill>
                <a:latin typeface="微软雅黑" panose="020B0503020204020204" pitchFamily="34" charset="-122"/>
                <a:ea typeface="微软雅黑" panose="020B0503020204020204" pitchFamily="34" charset="-122"/>
              </a:rPr>
              <a:t>、帅码加减法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if</a:t>
            </a:r>
            <a:r>
              <a:rPr lang="en-US" altLang="zh-CN" dirty="0">
                <a:solidFill>
                  <a:srgbClr val="000000"/>
                </a:solidFill>
                <a:latin typeface="新宋体"/>
                <a:cs typeface="新宋体"/>
              </a:rPr>
              <a:t> (result &amp; 0x10000000) { </a:t>
            </a:r>
            <a:r>
              <a:rPr lang="en-US" altLang="zh-CN" dirty="0">
                <a:solidFill>
                  <a:srgbClr val="008000"/>
                </a:solidFill>
                <a:latin typeface="新宋体"/>
                <a:cs typeface="新宋体"/>
              </a:rPr>
              <a:t>//</a:t>
            </a:r>
            <a:r>
              <a:rPr lang="zh-CN" altLang="zh-CN" dirty="0">
                <a:solidFill>
                  <a:srgbClr val="008000"/>
                </a:solidFill>
                <a:latin typeface="新宋体"/>
                <a:cs typeface="新宋体"/>
              </a:rPr>
              <a:t>溢出则输出错误</a:t>
            </a:r>
            <a:r>
              <a:rPr lang="zh-CN" altLang="zh-CN" dirty="0">
                <a:solidFill>
                  <a:srgbClr val="008000"/>
                </a:solidFill>
                <a:latin typeface="宋体"/>
                <a:ea typeface="Calibri"/>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err="1">
                <a:solidFill>
                  <a:srgbClr val="000000"/>
                </a:solidFill>
                <a:latin typeface="新宋体"/>
                <a:cs typeface="新宋体"/>
              </a:rPr>
              <a:t>printf</a:t>
            </a:r>
            <a:r>
              <a:rPr lang="en-US" altLang="zh-CN" dirty="0">
                <a:solidFill>
                  <a:srgbClr val="000000"/>
                </a:solidFill>
                <a:latin typeface="新宋体"/>
                <a:cs typeface="新宋体"/>
              </a:rPr>
              <a:t>(</a:t>
            </a:r>
            <a:r>
              <a:rPr lang="en-US" altLang="zh-CN" dirty="0">
                <a:solidFill>
                  <a:srgbClr val="A31515"/>
                </a:solidFill>
                <a:latin typeface="新宋体"/>
                <a:cs typeface="新宋体"/>
              </a:rPr>
              <a:t>"Error: Overflow!\n"</a:t>
            </a:r>
            <a:r>
              <a:rPr lang="en-US" altLang="zh-CN" dirty="0">
                <a:solidFill>
                  <a:srgbClr val="000000"/>
                </a:solidFill>
                <a:latin typeface="新宋体"/>
                <a:cs typeface="新宋体"/>
              </a:rPr>
              <a:t>);</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if</a:t>
            </a:r>
            <a:r>
              <a:rPr lang="en-US" altLang="zh-CN" dirty="0">
                <a:solidFill>
                  <a:srgbClr val="000000"/>
                </a:solidFill>
                <a:latin typeface="新宋体"/>
                <a:cs typeface="新宋体"/>
              </a:rPr>
              <a:t> (</a:t>
            </a:r>
            <a:r>
              <a:rPr lang="en-US" altLang="zh-CN" dirty="0">
                <a:solidFill>
                  <a:srgbClr val="808080"/>
                </a:solidFill>
                <a:latin typeface="新宋体"/>
                <a:cs typeface="新宋体"/>
              </a:rPr>
              <a:t>a1</a:t>
            </a:r>
            <a:r>
              <a:rPr lang="en-US" altLang="zh-CN" dirty="0">
                <a:solidFill>
                  <a:srgbClr val="000000"/>
                </a:solidFill>
                <a:latin typeface="新宋体"/>
                <a:cs typeface="新宋体"/>
              </a:rPr>
              <a:t> &amp; 0x80000000) { </a:t>
            </a:r>
            <a:r>
              <a:rPr lang="en-US" altLang="zh-CN" dirty="0">
                <a:solidFill>
                  <a:srgbClr val="008000"/>
                </a:solidFill>
                <a:latin typeface="新宋体"/>
                <a:cs typeface="新宋体"/>
              </a:rPr>
              <a:t>//</a:t>
            </a:r>
            <a:r>
              <a:rPr lang="zh-CN" altLang="zh-CN" dirty="0">
                <a:solidFill>
                  <a:srgbClr val="008000"/>
                </a:solidFill>
                <a:latin typeface="新宋体"/>
                <a:cs typeface="新宋体"/>
              </a:rPr>
              <a:t>如果两数为负，加上负号</a:t>
            </a:r>
            <a:r>
              <a:rPr lang="zh-CN" altLang="zh-CN" dirty="0">
                <a:solidFill>
                  <a:srgbClr val="008000"/>
                </a:solidFill>
                <a:latin typeface="宋体"/>
                <a:ea typeface="Calibri"/>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result = result + 0x80000000;</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	</a:t>
            </a:r>
            <a:r>
              <a:rPr lang="en-US" altLang="zh-CN" dirty="0">
                <a:solidFill>
                  <a:srgbClr val="0000FF"/>
                </a:solidFill>
                <a:latin typeface="新宋体"/>
                <a:cs typeface="新宋体"/>
              </a:rPr>
              <a:t>return</a:t>
            </a:r>
            <a:r>
              <a:rPr lang="en-US" altLang="zh-CN" dirty="0">
                <a:solidFill>
                  <a:srgbClr val="000000"/>
                </a:solidFill>
                <a:latin typeface="新宋体"/>
                <a:cs typeface="新宋体"/>
              </a:rPr>
              <a:t> result;</a:t>
            </a:r>
            <a:endParaRPr lang="zh-CN" altLang="zh-CN" sz="1200" dirty="0">
              <a:latin typeface="宋体"/>
              <a:cs typeface="宋体"/>
            </a:endParaRPr>
          </a:p>
          <a:p>
            <a:pPr>
              <a:spcAft>
                <a:spcPts val="0"/>
              </a:spcAft>
            </a:pPr>
            <a:r>
              <a:rPr lang="en-US" altLang="zh-CN" dirty="0">
                <a:solidFill>
                  <a:srgbClr val="000000"/>
                </a:solidFill>
                <a:latin typeface="新宋体"/>
                <a:cs typeface="新宋体"/>
              </a:rPr>
              <a:t>}</a:t>
            </a:r>
            <a:endParaRPr lang="zh-CN" altLang="zh-CN" sz="1200" dirty="0">
              <a:latin typeface="宋体"/>
              <a:cs typeface="宋体"/>
            </a:endParaRPr>
          </a:p>
          <a:p>
            <a:pPr algn="just">
              <a:spcAft>
                <a:spcPts val="0"/>
              </a:spcAft>
            </a:pPr>
            <a:r>
              <a:rPr lang="en-US" altLang="zh-CN" sz="1050" dirty="0">
                <a:solidFill>
                  <a:srgbClr val="000000"/>
                </a:solidFill>
                <a:cs typeface="Times New Roman"/>
              </a:rPr>
              <a:t> </a:t>
            </a:r>
            <a:endParaRPr lang="zh-CN" altLang="zh-CN" sz="1200" dirty="0">
              <a:latin typeface="宋体"/>
              <a:cs typeface="宋体"/>
            </a:endParaRPr>
          </a:p>
          <a:p>
            <a:pPr algn="just">
              <a:spcAft>
                <a:spcPts val="0"/>
              </a:spcAft>
            </a:pPr>
            <a:r>
              <a:rPr lang="en-US" altLang="zh-CN" sz="1050" kern="100" dirty="0">
                <a:cs typeface="Times New Roman"/>
              </a:rPr>
              <a:t> </a:t>
            </a:r>
            <a:endParaRPr lang="zh-CN" altLang="zh-CN" sz="1050" kern="100" dirty="0">
              <a:cs typeface="Times New Roman"/>
            </a:endParaRPr>
          </a:p>
          <a:p>
            <a:pPr>
              <a:spcAft>
                <a:spcPts val="0"/>
              </a:spcAft>
            </a:pPr>
            <a:r>
              <a:rPr lang="en-US" altLang="zh-CN" dirty="0">
                <a:solidFill>
                  <a:srgbClr val="000000"/>
                </a:solidFill>
                <a:latin typeface="新宋体"/>
                <a:cs typeface="新宋体"/>
              </a:rPr>
              <a:t>														</a:t>
            </a:r>
            <a:endParaRPr lang="zh-CN" altLang="zh-CN" sz="1050" kern="100" dirty="0">
              <a:cs typeface="Times New Roman"/>
            </a:endParaRPr>
          </a:p>
        </p:txBody>
      </p:sp>
      <p:sp>
        <p:nvSpPr>
          <p:cNvPr id="2" name="TextBox 1"/>
          <p:cNvSpPr txBox="1"/>
          <p:nvPr/>
        </p:nvSpPr>
        <p:spPr>
          <a:xfrm>
            <a:off x="6347224" y="1249288"/>
            <a:ext cx="5979591" cy="2031325"/>
          </a:xfrm>
          <a:prstGeom prst="rect">
            <a:avLst/>
          </a:prstGeom>
          <a:noFill/>
        </p:spPr>
        <p:txBody>
          <a:bodyPr wrap="square" rtlCol="0">
            <a:spAutoFit/>
          </a:bodyPr>
          <a:lstStyle/>
          <a:p>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err="1">
                <a:solidFill>
                  <a:srgbClr val="000000"/>
                </a:solidFill>
                <a:latin typeface="新宋体"/>
                <a:cs typeface="新宋体"/>
              </a:rPr>
              <a:t>msub</a:t>
            </a:r>
            <a:r>
              <a:rPr lang="en-US" altLang="zh-CN" kern="0" dirty="0">
                <a:solidFill>
                  <a:srgbClr val="000000"/>
                </a:solidFill>
                <a:latin typeface="新宋体"/>
                <a:cs typeface="新宋体"/>
              </a:rPr>
              <a:t>(</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2B91AF"/>
                </a:solidFill>
                <a:latin typeface="新宋体"/>
                <a:cs typeface="新宋体"/>
              </a:rPr>
              <a:t>word</a:t>
            </a:r>
            <a:r>
              <a:rPr lang="en-US" altLang="zh-CN" kern="0" dirty="0">
                <a:solidFill>
                  <a:srgbClr val="000000"/>
                </a:solidFill>
                <a:latin typeface="新宋体"/>
                <a:cs typeface="新宋体"/>
              </a:rPr>
              <a:t> result;</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+ 0x80000000;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把被减数</a:t>
            </a:r>
            <a:r>
              <a:rPr lang="en-US" altLang="zh-CN" kern="0" dirty="0">
                <a:solidFill>
                  <a:srgbClr val="008000"/>
                </a:solidFill>
                <a:latin typeface="新宋体"/>
                <a:cs typeface="新宋体"/>
              </a:rPr>
              <a:t>a2</a:t>
            </a:r>
            <a:r>
              <a:rPr lang="zh-CN" altLang="zh-CN" kern="0" dirty="0">
                <a:solidFill>
                  <a:srgbClr val="008000"/>
                </a:solidFill>
                <a:latin typeface="新宋体"/>
                <a:cs typeface="新宋体"/>
              </a:rPr>
              <a:t>取反</a:t>
            </a:r>
            <a:r>
              <a:rPr lang="zh-CN" altLang="zh-CN" kern="0" dirty="0">
                <a:solidFill>
                  <a:srgbClr val="008000"/>
                </a:solidFill>
                <a:ea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result = </a:t>
            </a:r>
            <a:r>
              <a:rPr lang="en-US" altLang="zh-CN" kern="0" dirty="0" err="1">
                <a:solidFill>
                  <a:srgbClr val="000000"/>
                </a:solidFill>
                <a:latin typeface="新宋体"/>
                <a:cs typeface="新宋体"/>
              </a:rPr>
              <a:t>madd</a:t>
            </a:r>
            <a:r>
              <a:rPr lang="en-US" altLang="zh-CN" kern="0" dirty="0">
                <a:solidFill>
                  <a:srgbClr val="000000"/>
                </a:solidFill>
                <a:latin typeface="新宋体"/>
                <a:cs typeface="新宋体"/>
              </a:rPr>
              <a:t>(</a:t>
            </a:r>
            <a:r>
              <a:rPr lang="en-US" altLang="zh-CN" kern="0" dirty="0">
                <a:solidFill>
                  <a:srgbClr val="808080"/>
                </a:solidFill>
                <a:latin typeface="新宋体"/>
                <a:cs typeface="新宋体"/>
              </a:rPr>
              <a:t>a1</a:t>
            </a:r>
            <a:r>
              <a:rPr lang="en-US" altLang="zh-CN" kern="0" dirty="0">
                <a:solidFill>
                  <a:srgbClr val="000000"/>
                </a:solidFill>
                <a:latin typeface="新宋体"/>
                <a:cs typeface="新宋体"/>
              </a:rPr>
              <a:t>, </a:t>
            </a:r>
            <a:r>
              <a:rPr lang="en-US" altLang="zh-CN" kern="0" dirty="0">
                <a:solidFill>
                  <a:srgbClr val="808080"/>
                </a:solidFill>
                <a:latin typeface="新宋体"/>
                <a:cs typeface="新宋体"/>
              </a:rPr>
              <a:t>a2</a:t>
            </a:r>
            <a:r>
              <a:rPr lang="en-US" altLang="zh-CN" kern="0" dirty="0">
                <a:solidFill>
                  <a:srgbClr val="000000"/>
                </a:solidFill>
                <a:latin typeface="新宋体"/>
                <a:cs typeface="新宋体"/>
              </a:rPr>
              <a:t>); </a:t>
            </a:r>
            <a:r>
              <a:rPr lang="en-US" altLang="zh-CN" kern="0" dirty="0">
                <a:solidFill>
                  <a:srgbClr val="008000"/>
                </a:solidFill>
                <a:latin typeface="新宋体"/>
                <a:cs typeface="新宋体"/>
              </a:rPr>
              <a:t>//</a:t>
            </a:r>
            <a:r>
              <a:rPr lang="zh-CN" altLang="zh-CN" kern="0" dirty="0">
                <a:solidFill>
                  <a:srgbClr val="008000"/>
                </a:solidFill>
                <a:latin typeface="新宋体"/>
                <a:cs typeface="新宋体"/>
              </a:rPr>
              <a:t>做加法</a:t>
            </a:r>
            <a:r>
              <a:rPr lang="zh-CN" altLang="zh-CN" kern="0" dirty="0">
                <a:solidFill>
                  <a:srgbClr val="008000"/>
                </a:solidFill>
                <a:ea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endParaRPr lang="zh-CN" altLang="zh-CN" sz="2000" kern="100" dirty="0">
              <a:cs typeface="Times New Roman"/>
            </a:endParaRPr>
          </a:p>
          <a:p>
            <a:r>
              <a:rPr lang="en-US" altLang="zh-CN" kern="0" dirty="0">
                <a:solidFill>
                  <a:srgbClr val="000000"/>
                </a:solidFill>
                <a:latin typeface="新宋体"/>
                <a:cs typeface="新宋体"/>
              </a:rPr>
              <a:t>	</a:t>
            </a:r>
            <a:r>
              <a:rPr lang="en-US" altLang="zh-CN" kern="0" dirty="0">
                <a:solidFill>
                  <a:srgbClr val="0000FF"/>
                </a:solidFill>
                <a:latin typeface="新宋体"/>
                <a:cs typeface="新宋体"/>
              </a:rPr>
              <a:t>return</a:t>
            </a:r>
            <a:r>
              <a:rPr lang="en-US" altLang="zh-CN" kern="0" dirty="0">
                <a:solidFill>
                  <a:srgbClr val="000000"/>
                </a:solidFill>
                <a:latin typeface="新宋体"/>
                <a:cs typeface="新宋体"/>
              </a:rPr>
              <a:t> result;</a:t>
            </a:r>
            <a:endParaRPr lang="zh-CN" altLang="zh-CN" sz="2000" kern="100" dirty="0">
              <a:cs typeface="Times New Roman"/>
            </a:endParaRPr>
          </a:p>
          <a:p>
            <a:r>
              <a:rPr lang="en-US" altLang="zh-CN" kern="0" dirty="0">
                <a:solidFill>
                  <a:srgbClr val="000000"/>
                </a:solidFill>
                <a:latin typeface="新宋体"/>
                <a:cs typeface="新宋体"/>
              </a:rPr>
              <a:t>}</a:t>
            </a:r>
            <a:endParaRPr lang="zh-CN" altLang="zh-CN" sz="1200" dirty="0">
              <a:solidFill>
                <a:prstClr val="black"/>
              </a:solidFill>
              <a:latin typeface="宋体"/>
              <a:cs typeface="宋体"/>
            </a:endParaRPr>
          </a:p>
        </p:txBody>
      </p:sp>
    </p:spTree>
    <p:extLst>
      <p:ext uri="{BB962C8B-B14F-4D97-AF65-F5344CB8AC3E}">
        <p14:creationId xmlns:p14="http://schemas.microsoft.com/office/powerpoint/2010/main" val="18044268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283" y="1251494"/>
            <a:ext cx="8903267" cy="2246769"/>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帅</a:t>
            </a:r>
            <a:r>
              <a:rPr lang="zh-CN" altLang="en-US" sz="2800" dirty="0" smtClean="0">
                <a:latin typeface="微软雅黑" panose="020B0503020204020204" pitchFamily="34" charset="-122"/>
                <a:ea typeface="微软雅黑" panose="020B0503020204020204" pitchFamily="34" charset="-122"/>
              </a:rPr>
              <a:t>码大小比较</a:t>
            </a:r>
            <a:endParaRPr lang="en-US" altLang="zh-CN" sz="2800" dirty="0" smtClean="0">
              <a:latin typeface="微软雅黑" panose="020B0503020204020204" pitchFamily="34" charset="-122"/>
              <a:ea typeface="微软雅黑" panose="020B0503020204020204" pitchFamily="34" charset="-122"/>
            </a:endParaRPr>
          </a:p>
          <a:p>
            <a:pPr indent="457200"/>
            <a:r>
              <a:rPr lang="zh-CN" altLang="zh-CN" sz="2800" b="1" dirty="0"/>
              <a:t>方法：</a:t>
            </a:r>
          </a:p>
          <a:p>
            <a:pPr lvl="0" indent="457200"/>
            <a:r>
              <a:rPr lang="zh-CN" altLang="zh-CN" sz="2800" dirty="0"/>
              <a:t>判断两数符号，若异号，正数大于负数</a:t>
            </a:r>
          </a:p>
          <a:p>
            <a:pPr lvl="0" indent="457200"/>
            <a:r>
              <a:rPr lang="zh-CN" altLang="zh-CN" sz="2800" dirty="0"/>
              <a:t>若同号，两数相减，判断结果正负。若为正，被减数大；若为负，减数大；若为</a:t>
            </a:r>
            <a:r>
              <a:rPr lang="en-US" altLang="zh-CN" sz="2800" dirty="0"/>
              <a:t>0</a:t>
            </a:r>
            <a:r>
              <a:rPr lang="zh-CN" altLang="zh-CN" sz="2800" dirty="0"/>
              <a:t>，两数一样大</a:t>
            </a:r>
            <a:r>
              <a:rPr lang="zh-CN" altLang="zh-CN" sz="2800" dirty="0" smtClean="0"/>
              <a:t>。</a:t>
            </a:r>
            <a:endParaRPr lang="en-US" altLang="zh-CN" sz="2800" dirty="0" smtClean="0"/>
          </a:p>
        </p:txBody>
      </p:sp>
      <p:sp>
        <p:nvSpPr>
          <p:cNvPr id="76" name="文本框 132"/>
          <p:cNvSpPr txBox="1"/>
          <p:nvPr/>
        </p:nvSpPr>
        <p:spPr>
          <a:xfrm>
            <a:off x="1390301" y="3812149"/>
            <a:ext cx="8903267" cy="1815882"/>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7</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帅</a:t>
            </a:r>
            <a:r>
              <a:rPr lang="zh-CN" altLang="en-US" sz="2800" dirty="0" smtClean="0">
                <a:latin typeface="微软雅黑" panose="020B0503020204020204" pitchFamily="34" charset="-122"/>
                <a:ea typeface="微软雅黑" panose="020B0503020204020204" pitchFamily="34" charset="-122"/>
              </a:rPr>
              <a:t>码溢出判断</a:t>
            </a:r>
            <a:endParaRPr lang="en-US" altLang="zh-CN" sz="2800" dirty="0" smtClean="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    </a:t>
            </a:r>
            <a:r>
              <a:rPr lang="zh-CN" altLang="zh-CN" sz="2800" b="1" dirty="0" smtClean="0"/>
              <a:t>方法</a:t>
            </a:r>
            <a:r>
              <a:rPr lang="zh-CN" altLang="zh-CN" sz="2800" b="1" dirty="0"/>
              <a:t>：</a:t>
            </a:r>
          </a:p>
          <a:p>
            <a:pPr indent="457200" algn="just">
              <a:spcAft>
                <a:spcPts val="0"/>
              </a:spcAft>
            </a:pPr>
            <a:r>
              <a:rPr lang="zh-CN" altLang="zh-CN" sz="2800" kern="100" dirty="0">
                <a:cs typeface="Times New Roman"/>
              </a:rPr>
              <a:t>判断</a:t>
            </a:r>
            <a:r>
              <a:rPr lang="en-US" altLang="zh-CN" sz="2800" kern="100" dirty="0">
                <a:cs typeface="Times New Roman"/>
              </a:rPr>
              <a:t>32</a:t>
            </a:r>
            <a:r>
              <a:rPr lang="zh-CN" altLang="zh-CN" sz="2800" kern="100" dirty="0">
                <a:cs typeface="Times New Roman"/>
              </a:rPr>
              <a:t>位二进制码中除去符号位四位的</a:t>
            </a:r>
            <a:r>
              <a:rPr lang="en-US" altLang="zh-CN" sz="2800" kern="100" dirty="0">
                <a:cs typeface="Times New Roman"/>
              </a:rPr>
              <a:t>28</a:t>
            </a:r>
            <a:r>
              <a:rPr lang="zh-CN" altLang="zh-CN" sz="2800" kern="100" dirty="0">
                <a:cs typeface="Times New Roman"/>
              </a:rPr>
              <a:t>位运算是否产生进位，若有进位，则</a:t>
            </a:r>
            <a:r>
              <a:rPr lang="zh-CN" altLang="zh-CN" sz="2800" kern="100" dirty="0" smtClean="0">
                <a:cs typeface="Times New Roman"/>
              </a:rPr>
              <a:t>溢出</a:t>
            </a:r>
            <a:r>
              <a:rPr lang="zh-CN" altLang="zh-CN" sz="2800" dirty="0" smtClean="0"/>
              <a:t>。</a:t>
            </a:r>
            <a:endParaRPr lang="en-US" altLang="zh-CN" sz="2800" dirty="0" smtClean="0"/>
          </a:p>
        </p:txBody>
      </p:sp>
    </p:spTree>
    <p:extLst>
      <p:ext uri="{BB962C8B-B14F-4D97-AF65-F5344CB8AC3E}">
        <p14:creationId xmlns:p14="http://schemas.microsoft.com/office/powerpoint/2010/main" val="3294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strips(downLeft)">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7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帅</a:t>
            </a:r>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390301" y="1204037"/>
            <a:ext cx="8903267" cy="353943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8</a:t>
            </a:r>
            <a:r>
              <a:rPr lang="zh-CN" altLang="en-US" sz="2800" dirty="0" smtClean="0">
                <a:latin typeface="微软雅黑" panose="020B0503020204020204" pitchFamily="34" charset="-122"/>
                <a:ea typeface="微软雅黑" panose="020B0503020204020204" pitchFamily="34" charset="-122"/>
              </a:rPr>
              <a:t>、帅</a:t>
            </a:r>
            <a:r>
              <a:rPr lang="zh-CN" altLang="en-US" sz="2800" dirty="0">
                <a:latin typeface="微软雅黑" panose="020B0503020204020204" pitchFamily="34" charset="-122"/>
                <a:ea typeface="微软雅黑" panose="020B0503020204020204" pitchFamily="34" charset="-122"/>
              </a:rPr>
              <a:t>码位扩展</a:t>
            </a:r>
            <a:r>
              <a:rPr lang="en-US" altLang="zh-CN" sz="2800" dirty="0">
                <a:latin typeface="微软雅黑" panose="020B0503020204020204" pitchFamily="34" charset="-122"/>
                <a:ea typeface="微软雅黑" panose="020B0503020204020204" pitchFamily="34" charset="-122"/>
              </a:rPr>
              <a:t>(8-16</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16-32</a:t>
            </a:r>
            <a:r>
              <a:rPr lang="zh-CN" altLang="en-US" sz="2800" dirty="0">
                <a:latin typeface="微软雅黑" panose="020B0503020204020204" pitchFamily="34" charset="-122"/>
                <a:ea typeface="微软雅黑" panose="020B0503020204020204" pitchFamily="34" charset="-122"/>
              </a:rPr>
              <a:t>位</a:t>
            </a:r>
            <a:r>
              <a:rPr lang="en-US" altLang="zh-CN" sz="2800" dirty="0" smtClean="0">
                <a:latin typeface="微软雅黑" panose="020B0503020204020204" pitchFamily="34" charset="-122"/>
                <a:ea typeface="微软雅黑" panose="020B0503020204020204" pitchFamily="34" charset="-122"/>
              </a:rPr>
              <a:t>)</a:t>
            </a:r>
          </a:p>
          <a:p>
            <a:pPr indent="457200"/>
            <a:r>
              <a:rPr lang="zh-CN" altLang="zh-CN" sz="2800" b="1" dirty="0" smtClean="0"/>
              <a:t>方法：</a:t>
            </a:r>
            <a:endParaRPr lang="en-US" altLang="zh-CN" sz="2800" b="1" dirty="0" smtClean="0"/>
          </a:p>
          <a:p>
            <a:pPr indent="457200"/>
            <a:r>
              <a:rPr lang="zh-CN" altLang="en-US" sz="2800" dirty="0" smtClean="0"/>
              <a:t>符号位</a:t>
            </a:r>
            <a:r>
              <a:rPr lang="zh-CN" altLang="en-US" sz="2800" dirty="0"/>
              <a:t>之后补零（余三码为</a:t>
            </a:r>
            <a:r>
              <a:rPr lang="en-US" altLang="zh-CN" sz="2800" dirty="0"/>
              <a:t>0011</a:t>
            </a:r>
            <a:r>
              <a:rPr lang="zh-CN" altLang="en-US" sz="2800" dirty="0"/>
              <a:t>）</a:t>
            </a:r>
          </a:p>
          <a:p>
            <a:pPr indent="457200"/>
            <a:r>
              <a:rPr lang="en-US" altLang="zh-CN" sz="2800" dirty="0"/>
              <a:t>8</a:t>
            </a:r>
            <a:r>
              <a:rPr lang="zh-CN" altLang="en-US" sz="2800" dirty="0"/>
              <a:t>位扩展到</a:t>
            </a:r>
            <a:r>
              <a:rPr lang="en-US" altLang="zh-CN" sz="2800" dirty="0"/>
              <a:t>16</a:t>
            </a:r>
            <a:r>
              <a:rPr lang="zh-CN" altLang="en-US" sz="2800" dirty="0"/>
              <a:t>位</a:t>
            </a:r>
          </a:p>
          <a:p>
            <a:pPr indent="457200"/>
            <a:r>
              <a:rPr lang="zh-CN" altLang="en-US" sz="2800" dirty="0"/>
              <a:t>          </a:t>
            </a:r>
          </a:p>
          <a:p>
            <a:pPr indent="457200"/>
            <a:r>
              <a:rPr lang="zh-CN" altLang="en-US" sz="2800" dirty="0"/>
              <a:t>     </a:t>
            </a:r>
            <a:endParaRPr lang="en-US" altLang="zh-CN" sz="2800" dirty="0"/>
          </a:p>
          <a:p>
            <a:pPr indent="457200"/>
            <a:r>
              <a:rPr lang="en-US" altLang="zh-CN" sz="2800" dirty="0"/>
              <a:t>16</a:t>
            </a:r>
            <a:r>
              <a:rPr lang="zh-CN" altLang="en-US" sz="2800" dirty="0"/>
              <a:t>位扩展到</a:t>
            </a:r>
            <a:r>
              <a:rPr lang="en-US" altLang="zh-CN" sz="2800" dirty="0"/>
              <a:t>32</a:t>
            </a:r>
            <a:r>
              <a:rPr lang="zh-CN" altLang="en-US" sz="2800" dirty="0" smtClean="0"/>
              <a:t>位</a:t>
            </a:r>
            <a:endParaRPr lang="en-US" altLang="zh-CN" sz="2800" dirty="0" smtClean="0"/>
          </a:p>
          <a:p>
            <a:pPr indent="457200"/>
            <a:endParaRPr lang="zh-CN" altLang="en-US" sz="28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528" y="2514600"/>
            <a:ext cx="4848226" cy="125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991" y="4297607"/>
            <a:ext cx="8051655" cy="1181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1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4310897" y="2875002"/>
            <a:ext cx="3570208"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总结对比</a:t>
            </a:r>
          </a:p>
        </p:txBody>
      </p:sp>
    </p:spTree>
    <p:extLst>
      <p:ext uri="{BB962C8B-B14F-4D97-AF65-F5344CB8AC3E}">
        <p14:creationId xmlns:p14="http://schemas.microsoft.com/office/powerpoint/2010/main" val="14244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总结对比</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76" name="表格 75"/>
          <p:cNvGraphicFramePr>
            <a:graphicFrameLocks noGrp="1"/>
          </p:cNvGraphicFramePr>
          <p:nvPr>
            <p:extLst>
              <p:ext uri="{D42A27DB-BD31-4B8C-83A1-F6EECF244321}">
                <p14:modId xmlns:p14="http://schemas.microsoft.com/office/powerpoint/2010/main" val="382092916"/>
              </p:ext>
            </p:extLst>
          </p:nvPr>
        </p:nvGraphicFramePr>
        <p:xfrm>
          <a:off x="1497774" y="1460303"/>
          <a:ext cx="9351584" cy="5225181"/>
        </p:xfrm>
        <a:graphic>
          <a:graphicData uri="http://schemas.openxmlformats.org/drawingml/2006/table">
            <a:tbl>
              <a:tblPr firstRow="1" firstCol="1" bandRow="1">
                <a:tableStyleId>{5C22544A-7EE6-4342-B048-85BDC9FD1C3A}</a:tableStyleId>
              </a:tblPr>
              <a:tblGrid>
                <a:gridCol w="1869878"/>
                <a:gridCol w="1869878"/>
                <a:gridCol w="1869878"/>
                <a:gridCol w="1870975"/>
                <a:gridCol w="1870975"/>
              </a:tblGrid>
              <a:tr h="275010">
                <a:tc>
                  <a:txBody>
                    <a:bodyPr/>
                    <a:lstStyle/>
                    <a:p>
                      <a:pPr algn="just">
                        <a:spcAft>
                          <a:spcPts val="0"/>
                        </a:spcAft>
                      </a:pPr>
                      <a:r>
                        <a:rPr lang="en-US" sz="1800" kern="100" dirty="0">
                          <a:effectLst/>
                        </a:rPr>
                        <a:t> </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原码</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补码</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移码</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帅码</a:t>
                      </a:r>
                      <a:endParaRPr lang="zh-CN" sz="1800" kern="100">
                        <a:effectLst/>
                        <a:latin typeface="Calibri"/>
                        <a:ea typeface="宋体"/>
                        <a:cs typeface="Times New Roman"/>
                      </a:endParaRPr>
                    </a:p>
                  </a:txBody>
                  <a:tcPr marL="68580" marR="68580" marT="0" marB="0"/>
                </a:tc>
              </a:tr>
              <a:tr h="2750095">
                <a:tc>
                  <a:txBody>
                    <a:bodyPr/>
                    <a:lstStyle/>
                    <a:p>
                      <a:pPr algn="just">
                        <a:spcAft>
                          <a:spcPts val="0"/>
                        </a:spcAft>
                      </a:pPr>
                      <a:r>
                        <a:rPr lang="zh-CN" sz="1800" kern="100">
                          <a:effectLst/>
                        </a:rPr>
                        <a:t>表示方法</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最高位为符号位：正数该位为</a:t>
                      </a:r>
                      <a:r>
                        <a:rPr lang="en-US" sz="1800" kern="100" dirty="0">
                          <a:effectLst/>
                        </a:rPr>
                        <a:t>0</a:t>
                      </a:r>
                      <a:r>
                        <a:rPr lang="zh-CN" sz="1800" kern="100" dirty="0">
                          <a:effectLst/>
                        </a:rPr>
                        <a:t>，负数该位为</a:t>
                      </a:r>
                      <a:r>
                        <a:rPr lang="en-US" sz="1800" kern="100" dirty="0">
                          <a:effectLst/>
                        </a:rPr>
                        <a:t>1</a:t>
                      </a:r>
                      <a:r>
                        <a:rPr lang="zh-CN" sz="1800" kern="100" dirty="0">
                          <a:effectLst/>
                        </a:rPr>
                        <a:t>，其余位表示数值的大小。</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正整数的补码是其二进制表示，与原码相同。负整数的补码，将其对应正数二进制表示所有位取反（包括符号位，</a:t>
                      </a:r>
                      <a:r>
                        <a:rPr lang="en-US" sz="1800" kern="100">
                          <a:effectLst/>
                        </a:rPr>
                        <a:t>0</a:t>
                      </a:r>
                      <a:r>
                        <a:rPr lang="zh-CN" sz="1800" kern="100">
                          <a:effectLst/>
                        </a:rPr>
                        <a:t>变</a:t>
                      </a:r>
                      <a:r>
                        <a:rPr lang="en-US" sz="1800" kern="100">
                          <a:effectLst/>
                        </a:rPr>
                        <a:t>1</a:t>
                      </a:r>
                      <a:r>
                        <a:rPr lang="zh-CN" sz="1800" kern="100">
                          <a:effectLst/>
                        </a:rPr>
                        <a:t>，</a:t>
                      </a:r>
                      <a:r>
                        <a:rPr lang="en-US" sz="1800" kern="100">
                          <a:effectLst/>
                        </a:rPr>
                        <a:t>1</a:t>
                      </a:r>
                      <a:r>
                        <a:rPr lang="zh-CN" sz="1800" kern="100">
                          <a:effectLst/>
                        </a:rPr>
                        <a:t>变</a:t>
                      </a:r>
                      <a:r>
                        <a:rPr lang="en-US" sz="1800" kern="100">
                          <a:effectLst/>
                        </a:rPr>
                        <a:t>0</a:t>
                      </a:r>
                      <a:r>
                        <a:rPr lang="zh-CN" sz="1800" kern="100">
                          <a:effectLst/>
                        </a:rPr>
                        <a:t>）后加</a:t>
                      </a:r>
                      <a:r>
                        <a:rPr lang="en-US" sz="1800" kern="100">
                          <a:effectLst/>
                        </a:rPr>
                        <a:t>1</a:t>
                      </a:r>
                      <a:r>
                        <a:rPr lang="zh-CN" sz="1800" kern="100">
                          <a:effectLst/>
                        </a:rPr>
                        <a:t>。</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符号位取反的补码</a:t>
                      </a:r>
                    </a:p>
                    <a:p>
                      <a:pPr algn="just">
                        <a:spcAft>
                          <a:spcPts val="0"/>
                        </a:spcAft>
                      </a:pPr>
                      <a:r>
                        <a:rPr lang="en-US" sz="1800" kern="100" dirty="0">
                          <a:effectLst/>
                        </a:rPr>
                        <a:t>[X]</a:t>
                      </a:r>
                      <a:r>
                        <a:rPr lang="zh-CN" sz="1800" kern="100" dirty="0">
                          <a:effectLst/>
                        </a:rPr>
                        <a:t>移</a:t>
                      </a:r>
                      <a:r>
                        <a:rPr lang="en-US" sz="1800" kern="100" dirty="0">
                          <a:effectLst/>
                        </a:rPr>
                        <a:t>=2En + X </a:t>
                      </a:r>
                      <a:r>
                        <a:rPr lang="zh-CN" sz="1800" kern="100" dirty="0">
                          <a:effectLst/>
                        </a:rPr>
                        <a:t>，</a:t>
                      </a:r>
                      <a:r>
                        <a:rPr lang="en-US" sz="1800" kern="100" dirty="0">
                          <a:effectLst/>
                        </a:rPr>
                        <a:t>-2n</a:t>
                      </a:r>
                      <a:r>
                        <a:rPr lang="zh-CN" sz="1800" kern="100" dirty="0">
                          <a:effectLst/>
                        </a:rPr>
                        <a:t>≤</a:t>
                      </a:r>
                      <a:r>
                        <a:rPr lang="en-US" sz="1800" kern="100" dirty="0">
                          <a:effectLst/>
                        </a:rPr>
                        <a:t>X </a:t>
                      </a:r>
                      <a:r>
                        <a:rPr lang="zh-CN" sz="1800" kern="100" dirty="0">
                          <a:effectLst/>
                        </a:rPr>
                        <a:t>≤</a:t>
                      </a:r>
                      <a:r>
                        <a:rPr lang="en-US" sz="1800" kern="100" dirty="0">
                          <a:effectLst/>
                        </a:rPr>
                        <a:t> 2n</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余三码（由</a:t>
                      </a:r>
                      <a:r>
                        <a:rPr lang="en-US" sz="1800" kern="100">
                          <a:effectLst/>
                        </a:rPr>
                        <a:t>8421</a:t>
                      </a:r>
                      <a:r>
                        <a:rPr lang="zh-CN" sz="1800" kern="100">
                          <a:effectLst/>
                        </a:rPr>
                        <a:t>码加</a:t>
                      </a:r>
                      <a:r>
                        <a:rPr lang="en-US" sz="1800" kern="100">
                          <a:effectLst/>
                        </a:rPr>
                        <a:t>3</a:t>
                      </a:r>
                      <a:r>
                        <a:rPr lang="zh-CN" sz="1800" kern="100">
                          <a:effectLst/>
                        </a:rPr>
                        <a:t>后形成的），最高四位作为符号位：正数该四位为</a:t>
                      </a:r>
                      <a:r>
                        <a:rPr lang="en-US" sz="1800" kern="100">
                          <a:effectLst/>
                        </a:rPr>
                        <a:t>0000</a:t>
                      </a:r>
                      <a:r>
                        <a:rPr lang="zh-CN" sz="1800" kern="100">
                          <a:effectLst/>
                        </a:rPr>
                        <a:t>，负数该四位为</a:t>
                      </a:r>
                      <a:r>
                        <a:rPr lang="en-US" sz="1800" kern="100">
                          <a:effectLst/>
                        </a:rPr>
                        <a:t>1000</a:t>
                      </a:r>
                      <a:r>
                        <a:rPr lang="zh-CN" sz="1800" kern="100">
                          <a:effectLst/>
                        </a:rPr>
                        <a:t>。</a:t>
                      </a:r>
                      <a:endParaRPr lang="zh-CN" sz="1800" kern="100">
                        <a:effectLst/>
                        <a:latin typeface="Calibri"/>
                        <a:ea typeface="宋体"/>
                        <a:cs typeface="Times New Roman"/>
                      </a:endParaRPr>
                    </a:p>
                  </a:txBody>
                  <a:tcPr marL="68580" marR="68580" marT="0" marB="0"/>
                </a:tc>
              </a:tr>
              <a:tr h="2200076">
                <a:tc>
                  <a:txBody>
                    <a:bodyPr/>
                    <a:lstStyle/>
                    <a:p>
                      <a:pPr algn="just">
                        <a:spcAft>
                          <a:spcPts val="0"/>
                        </a:spcAft>
                      </a:pPr>
                      <a:r>
                        <a:rPr lang="zh-CN" sz="1800" kern="100">
                          <a:effectLst/>
                        </a:rPr>
                        <a:t>加减法算法</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判断符号后用绝对值计算，再为结果加上符号</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直接加减法（包括符号位）</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加法：</a:t>
                      </a:r>
                    </a:p>
                    <a:p>
                      <a:pPr algn="just">
                        <a:spcAft>
                          <a:spcPts val="0"/>
                        </a:spcAft>
                      </a:pPr>
                      <a:r>
                        <a:rPr lang="en-US" sz="1800" kern="100" dirty="0">
                          <a:effectLst/>
                        </a:rPr>
                        <a:t>(X+Y)[</a:t>
                      </a:r>
                      <a:r>
                        <a:rPr lang="zh-CN" sz="1800" kern="100" dirty="0">
                          <a:effectLst/>
                        </a:rPr>
                        <a:t>移</a:t>
                      </a:r>
                      <a:r>
                        <a:rPr lang="en-US" sz="1800" kern="100" dirty="0">
                          <a:effectLst/>
                        </a:rPr>
                        <a:t>] =X[</a:t>
                      </a:r>
                      <a:r>
                        <a:rPr lang="zh-CN" sz="1800" kern="100" dirty="0">
                          <a:effectLst/>
                        </a:rPr>
                        <a:t>移</a:t>
                      </a:r>
                      <a:r>
                        <a:rPr lang="en-US" sz="1800" kern="100" dirty="0">
                          <a:effectLst/>
                        </a:rPr>
                        <a:t>] + Y[</a:t>
                      </a:r>
                      <a:r>
                        <a:rPr lang="zh-CN" sz="1800" kern="100" dirty="0">
                          <a:effectLst/>
                        </a:rPr>
                        <a:t>移</a:t>
                      </a:r>
                      <a:r>
                        <a:rPr lang="en-US" sz="1800" kern="100" dirty="0">
                          <a:effectLst/>
                        </a:rPr>
                        <a:t>] - 2</a:t>
                      </a:r>
                      <a:r>
                        <a:rPr lang="en-US" sz="1800" kern="100" baseline="30000" dirty="0">
                          <a:effectLst/>
                        </a:rPr>
                        <a:t>n-1</a:t>
                      </a:r>
                      <a:endParaRPr lang="zh-CN" sz="1800" kern="100" dirty="0">
                        <a:effectLst/>
                      </a:endParaRPr>
                    </a:p>
                    <a:p>
                      <a:pPr algn="just">
                        <a:spcAft>
                          <a:spcPts val="0"/>
                        </a:spcAft>
                      </a:pPr>
                      <a:r>
                        <a:rPr lang="zh-CN" sz="1800" kern="100" dirty="0">
                          <a:effectLst/>
                        </a:rPr>
                        <a:t>减法：</a:t>
                      </a:r>
                    </a:p>
                    <a:p>
                      <a:pPr algn="just">
                        <a:spcAft>
                          <a:spcPts val="0"/>
                        </a:spcAft>
                      </a:pPr>
                      <a:r>
                        <a:rPr lang="en-US" sz="1800" kern="100" dirty="0">
                          <a:effectLst/>
                        </a:rPr>
                        <a:t>(X+Y)[</a:t>
                      </a:r>
                      <a:r>
                        <a:rPr lang="zh-CN" sz="1800" kern="100" dirty="0">
                          <a:effectLst/>
                        </a:rPr>
                        <a:t>移</a:t>
                      </a:r>
                      <a:r>
                        <a:rPr lang="en-US" sz="1800" kern="100" dirty="0">
                          <a:effectLst/>
                        </a:rPr>
                        <a:t>] =X[</a:t>
                      </a:r>
                      <a:r>
                        <a:rPr lang="zh-CN" sz="1800" kern="100" dirty="0">
                          <a:effectLst/>
                        </a:rPr>
                        <a:t>移</a:t>
                      </a:r>
                      <a:r>
                        <a:rPr lang="en-US" sz="1800" kern="100" dirty="0">
                          <a:effectLst/>
                        </a:rPr>
                        <a:t>] + Y[</a:t>
                      </a:r>
                      <a:r>
                        <a:rPr lang="zh-CN" sz="1800" kern="100" dirty="0">
                          <a:effectLst/>
                        </a:rPr>
                        <a:t>移</a:t>
                      </a:r>
                      <a:r>
                        <a:rPr lang="en-US" sz="1800" kern="100" dirty="0">
                          <a:effectLst/>
                        </a:rPr>
                        <a:t>] +2</a:t>
                      </a:r>
                      <a:r>
                        <a:rPr lang="en-US" sz="1800" kern="100" baseline="30000" dirty="0">
                          <a:effectLst/>
                        </a:rPr>
                        <a:t>n-1</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加法：</a:t>
                      </a:r>
                    </a:p>
                    <a:p>
                      <a:pPr algn="just">
                        <a:spcAft>
                          <a:spcPts val="0"/>
                        </a:spcAft>
                      </a:pPr>
                      <a:r>
                        <a:rPr lang="zh-CN" sz="1800" kern="100" dirty="0">
                          <a:effectLst/>
                        </a:rPr>
                        <a:t>如有进位，该位加</a:t>
                      </a:r>
                      <a:r>
                        <a:rPr lang="en-US" sz="1800" kern="100" dirty="0">
                          <a:effectLst/>
                        </a:rPr>
                        <a:t>3</a:t>
                      </a:r>
                      <a:r>
                        <a:rPr lang="zh-CN" sz="1800" kern="100" dirty="0">
                          <a:effectLst/>
                        </a:rPr>
                        <a:t>；如无进位，该位减</a:t>
                      </a:r>
                      <a:r>
                        <a:rPr lang="en-US" sz="1800" kern="100" dirty="0">
                          <a:effectLst/>
                        </a:rPr>
                        <a:t>3</a:t>
                      </a:r>
                      <a:r>
                        <a:rPr lang="zh-CN" sz="1800" kern="100" dirty="0">
                          <a:effectLst/>
                        </a:rPr>
                        <a:t>。</a:t>
                      </a:r>
                    </a:p>
                    <a:p>
                      <a:pPr algn="just">
                        <a:spcAft>
                          <a:spcPts val="0"/>
                        </a:spcAft>
                      </a:pPr>
                      <a:r>
                        <a:rPr lang="zh-CN" sz="1800" kern="100" dirty="0">
                          <a:effectLst/>
                        </a:rPr>
                        <a:t>减法：</a:t>
                      </a:r>
                    </a:p>
                    <a:p>
                      <a:pPr algn="just">
                        <a:spcAft>
                          <a:spcPts val="0"/>
                        </a:spcAft>
                      </a:pPr>
                      <a:r>
                        <a:rPr lang="zh-CN" sz="1800" kern="100" dirty="0">
                          <a:effectLst/>
                        </a:rPr>
                        <a:t>如有借位，该位减</a:t>
                      </a:r>
                      <a:r>
                        <a:rPr lang="en-US" sz="1800" kern="100" dirty="0">
                          <a:effectLst/>
                        </a:rPr>
                        <a:t>3</a:t>
                      </a:r>
                      <a:r>
                        <a:rPr lang="zh-CN" sz="1800" kern="100" dirty="0">
                          <a:effectLst/>
                        </a:rPr>
                        <a:t>；如无借位，该位加</a:t>
                      </a:r>
                      <a:r>
                        <a:rPr lang="en-US" sz="1800" kern="100" dirty="0">
                          <a:effectLst/>
                        </a:rPr>
                        <a:t>3</a:t>
                      </a:r>
                      <a:r>
                        <a:rPr lang="zh-CN" sz="1800" kern="100" dirty="0">
                          <a:effectLst/>
                        </a:rPr>
                        <a:t>。</a:t>
                      </a:r>
                      <a:endParaRPr lang="zh-CN" sz="18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6412823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总结对比</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2" name="表格 1"/>
          <p:cNvGraphicFramePr>
            <a:graphicFrameLocks noGrp="1"/>
          </p:cNvGraphicFramePr>
          <p:nvPr>
            <p:extLst>
              <p:ext uri="{D42A27DB-BD31-4B8C-83A1-F6EECF244321}">
                <p14:modId xmlns:p14="http://schemas.microsoft.com/office/powerpoint/2010/main" val="1249834490"/>
              </p:ext>
            </p:extLst>
          </p:nvPr>
        </p:nvGraphicFramePr>
        <p:xfrm>
          <a:off x="1540020" y="1441937"/>
          <a:ext cx="9267091" cy="4994032"/>
        </p:xfrm>
        <a:graphic>
          <a:graphicData uri="http://schemas.openxmlformats.org/drawingml/2006/table">
            <a:tbl>
              <a:tblPr firstRow="1" firstCol="1" bandRow="1">
                <a:tableStyleId>{5C22544A-7EE6-4342-B048-85BDC9FD1C3A}</a:tableStyleId>
              </a:tblPr>
              <a:tblGrid>
                <a:gridCol w="1852983"/>
                <a:gridCol w="1852983"/>
                <a:gridCol w="1852983"/>
                <a:gridCol w="1854071"/>
                <a:gridCol w="1854071"/>
              </a:tblGrid>
              <a:tr h="332936">
                <a:tc>
                  <a:txBody>
                    <a:bodyPr/>
                    <a:lstStyle/>
                    <a:p>
                      <a:pPr algn="just">
                        <a:spcAft>
                          <a:spcPts val="0"/>
                        </a:spcAft>
                      </a:pPr>
                      <a:r>
                        <a:rPr lang="zh-CN" sz="1800" kern="100" dirty="0">
                          <a:effectLst/>
                        </a:rPr>
                        <a:t>（续表）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原码</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补码</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移码</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帅码</a:t>
                      </a:r>
                      <a:endParaRPr lang="zh-CN" sz="1800" kern="100">
                        <a:effectLst/>
                        <a:latin typeface="Calibri"/>
                        <a:ea typeface="宋体"/>
                        <a:cs typeface="Times New Roman"/>
                      </a:endParaRPr>
                    </a:p>
                  </a:txBody>
                  <a:tcPr marL="68580" marR="68580" marT="0" marB="0"/>
                </a:tc>
              </a:tr>
              <a:tr h="1664677">
                <a:tc>
                  <a:txBody>
                    <a:bodyPr/>
                    <a:lstStyle/>
                    <a:p>
                      <a:pPr algn="just">
                        <a:spcAft>
                          <a:spcPts val="0"/>
                        </a:spcAft>
                      </a:pPr>
                      <a:r>
                        <a:rPr lang="zh-CN" sz="1800" kern="100">
                          <a:effectLst/>
                        </a:rPr>
                        <a:t>优点</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对人来说直观、可读性强</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1</a:t>
                      </a:r>
                      <a:r>
                        <a:rPr lang="zh-CN" sz="1800" kern="100">
                          <a:effectLst/>
                        </a:rPr>
                        <a:t>、可以将符号位和数值域统一处理；</a:t>
                      </a:r>
                    </a:p>
                    <a:p>
                      <a:pPr algn="just">
                        <a:spcAft>
                          <a:spcPts val="0"/>
                        </a:spcAft>
                      </a:pPr>
                      <a:r>
                        <a:rPr lang="en-US" sz="1800" kern="100">
                          <a:effectLst/>
                        </a:rPr>
                        <a:t>2</a:t>
                      </a:r>
                      <a:r>
                        <a:rPr lang="zh-CN" sz="1800" kern="100">
                          <a:effectLst/>
                        </a:rPr>
                        <a:t>、加法和减法也可以统一处理。</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a:effectLst/>
                        </a:rPr>
                        <a:t>1</a:t>
                      </a:r>
                      <a:r>
                        <a:rPr lang="zh-CN" sz="1800" kern="100">
                          <a:effectLst/>
                        </a:rPr>
                        <a:t>、易于比大小</a:t>
                      </a:r>
                    </a:p>
                    <a:p>
                      <a:pPr algn="just">
                        <a:spcAft>
                          <a:spcPts val="0"/>
                        </a:spcAft>
                      </a:pPr>
                      <a:r>
                        <a:rPr lang="en-US" sz="1800" kern="100">
                          <a:effectLst/>
                        </a:rPr>
                        <a:t>2</a:t>
                      </a:r>
                      <a:r>
                        <a:rPr lang="zh-CN" sz="1800" kern="100">
                          <a:effectLst/>
                        </a:rPr>
                        <a:t>、用做浮点数的阶码</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能很快读出每一位的数字</a:t>
                      </a:r>
                      <a:endParaRPr lang="zh-CN" sz="1800" kern="100">
                        <a:effectLst/>
                        <a:latin typeface="Calibri"/>
                        <a:ea typeface="宋体"/>
                        <a:cs typeface="Times New Roman"/>
                      </a:endParaRPr>
                    </a:p>
                  </a:txBody>
                  <a:tcPr marL="68580" marR="68580" marT="0" marB="0"/>
                </a:tc>
              </a:tr>
              <a:tr h="2996419">
                <a:tc>
                  <a:txBody>
                    <a:bodyPr/>
                    <a:lstStyle/>
                    <a:p>
                      <a:pPr algn="just">
                        <a:spcAft>
                          <a:spcPts val="0"/>
                        </a:spcAft>
                      </a:pPr>
                      <a:r>
                        <a:rPr lang="zh-CN" sz="1800" kern="100">
                          <a:effectLst/>
                        </a:rPr>
                        <a:t>缺点</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a:effectLst/>
                        </a:rPr>
                        <a:t>1</a:t>
                      </a:r>
                      <a:r>
                        <a:rPr lang="zh-CN" sz="1800" kern="100">
                          <a:effectLst/>
                        </a:rPr>
                        <a:t>、</a:t>
                      </a:r>
                      <a:r>
                        <a:rPr lang="en-US" sz="1800" kern="100">
                          <a:effectLst/>
                        </a:rPr>
                        <a:t>0</a:t>
                      </a:r>
                      <a:r>
                        <a:rPr lang="zh-CN" sz="1800" kern="100">
                          <a:effectLst/>
                        </a:rPr>
                        <a:t>有两种表示：</a:t>
                      </a:r>
                      <a:r>
                        <a:rPr lang="en-US" sz="1800" kern="100">
                          <a:effectLst/>
                        </a:rPr>
                        <a:t>+0</a:t>
                      </a:r>
                      <a:r>
                        <a:rPr lang="zh-CN" sz="1800" kern="100">
                          <a:effectLst/>
                        </a:rPr>
                        <a:t>和</a:t>
                      </a:r>
                      <a:r>
                        <a:rPr lang="en-US" sz="1800" kern="100">
                          <a:effectLst/>
                        </a:rPr>
                        <a:t>-0</a:t>
                      </a:r>
                      <a:r>
                        <a:rPr lang="zh-CN" sz="1800" kern="100">
                          <a:effectLst/>
                        </a:rPr>
                        <a:t>，浪费了一个数的表示空间；</a:t>
                      </a:r>
                    </a:p>
                    <a:p>
                      <a:pPr algn="just">
                        <a:spcAft>
                          <a:spcPts val="0"/>
                        </a:spcAft>
                      </a:pPr>
                      <a:r>
                        <a:rPr lang="en-US" sz="1800" kern="100">
                          <a:effectLst/>
                        </a:rPr>
                        <a:t>2</a:t>
                      </a:r>
                      <a:r>
                        <a:rPr lang="zh-CN" sz="1800" kern="100">
                          <a:effectLst/>
                        </a:rPr>
                        <a:t>、符号位不能直接参与运算，必须和其他位分开，增加了硬件的开销和复杂性。</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对人来说不直观</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加减法的直接结果需要修正</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a:t>
                      </a:r>
                      <a:r>
                        <a:rPr lang="zh-CN" sz="1800" kern="100" dirty="0">
                          <a:effectLst/>
                        </a:rPr>
                        <a:t>、加减运算较为麻烦</a:t>
                      </a:r>
                    </a:p>
                    <a:p>
                      <a:pPr algn="just">
                        <a:spcAft>
                          <a:spcPts val="0"/>
                        </a:spcAft>
                      </a:pPr>
                      <a:r>
                        <a:rPr lang="en-US" sz="1800" kern="100" dirty="0">
                          <a:effectLst/>
                        </a:rPr>
                        <a:t>2</a:t>
                      </a:r>
                      <a:r>
                        <a:rPr lang="zh-CN" sz="1800" kern="100" dirty="0">
                          <a:effectLst/>
                        </a:rPr>
                        <a:t>、同样的位数下表示范围更小。</a:t>
                      </a:r>
                      <a:endParaRPr lang="zh-CN" sz="18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1972568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3887706" y="2875002"/>
            <a:ext cx="4416595"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补码乘除法</a:t>
            </a:r>
          </a:p>
        </p:txBody>
      </p:sp>
    </p:spTree>
    <p:extLst>
      <p:ext uri="{BB962C8B-B14F-4D97-AF65-F5344CB8AC3E}">
        <p14:creationId xmlns:p14="http://schemas.microsoft.com/office/powerpoint/2010/main" val="34146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946441" y="2224028"/>
            <a:ext cx="10490459" cy="2421176"/>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、码</a:t>
            </a:r>
            <a:r>
              <a:rPr lang="zh-CN" altLang="en-US" sz="2800" dirty="0">
                <a:latin typeface="微软雅黑" panose="020B0503020204020204" pitchFamily="34" charset="-122"/>
                <a:ea typeface="微软雅黑" panose="020B0503020204020204" pitchFamily="34" charset="-122"/>
              </a:rPr>
              <a:t>转</a:t>
            </a:r>
            <a:r>
              <a:rPr lang="zh-CN" altLang="en-US" sz="2800" dirty="0" smtClean="0">
                <a:latin typeface="微软雅黑" panose="020B0503020204020204" pitchFamily="34" charset="-122"/>
                <a:ea typeface="微软雅黑" panose="020B0503020204020204" pitchFamily="34" charset="-122"/>
              </a:rPr>
              <a:t>数</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ts val="3700"/>
              </a:lnSpc>
            </a:pPr>
            <a:r>
              <a:rPr lang="en-US" altLang="zh-CN" sz="2800" kern="100" dirty="0" smtClean="0">
                <a:latin typeface="+mn-ea"/>
                <a:cs typeface="宋体"/>
              </a:rPr>
              <a:t>   </a:t>
            </a:r>
            <a:r>
              <a:rPr lang="zh-CN" altLang="zh-CN" sz="2800" kern="100" dirty="0" smtClean="0">
                <a:latin typeface="+mn-ea"/>
                <a:cs typeface="宋体"/>
              </a:rPr>
              <a:t>依据</a:t>
            </a:r>
            <a:r>
              <a:rPr lang="en-US" altLang="zh-CN" sz="2800" kern="100" dirty="0">
                <a:latin typeface="+mn-ea"/>
                <a:cs typeface="宋体"/>
              </a:rPr>
              <a:t>1</a:t>
            </a:r>
            <a:r>
              <a:rPr lang="zh-CN" altLang="zh-CN" sz="2800" kern="100" dirty="0">
                <a:latin typeface="+mn-ea"/>
                <a:cs typeface="宋体"/>
              </a:rPr>
              <a:t>给出的定义，码转数是数转码的逆运算。</a:t>
            </a:r>
            <a:endParaRPr lang="zh-CN" altLang="zh-CN" sz="2800" kern="100" dirty="0">
              <a:latin typeface="+mn-ea"/>
              <a:cs typeface="Times New Roman"/>
            </a:endParaRPr>
          </a:p>
          <a:p>
            <a:pPr>
              <a:lnSpc>
                <a:spcPts val="3700"/>
              </a:lnSpc>
            </a:pPr>
            <a:r>
              <a:rPr lang="en-US" altLang="zh-CN" sz="2800" kern="100" dirty="0">
                <a:latin typeface="+mn-ea"/>
                <a:cs typeface="宋体"/>
              </a:rPr>
              <a:t>   </a:t>
            </a:r>
            <a:r>
              <a:rPr lang="zh-CN" altLang="zh-CN" sz="2800" kern="100" dirty="0">
                <a:latin typeface="+mn-ea"/>
                <a:cs typeface="宋体"/>
              </a:rPr>
              <a:t>由上可知当</a:t>
            </a:r>
            <a:r>
              <a:rPr lang="en-US" altLang="zh-CN" sz="2800" kern="100" dirty="0">
                <a:latin typeface="+mn-ea"/>
                <a:cs typeface="宋体"/>
              </a:rPr>
              <a:t>X&gt;2</a:t>
            </a:r>
            <a:r>
              <a:rPr lang="en-US" altLang="zh-CN" sz="2800" kern="100" baseline="30000" dirty="0">
                <a:latin typeface="+mn-ea"/>
                <a:cs typeface="宋体"/>
              </a:rPr>
              <a:t>n-1</a:t>
            </a:r>
            <a:r>
              <a:rPr lang="zh-CN" altLang="zh-CN" sz="2800" kern="100" dirty="0">
                <a:latin typeface="+mn-ea"/>
                <a:cs typeface="宋体"/>
              </a:rPr>
              <a:t>时</a:t>
            </a:r>
            <a:r>
              <a:rPr lang="en-US" altLang="zh-CN" sz="2800" kern="100" dirty="0">
                <a:latin typeface="+mn-ea"/>
                <a:cs typeface="宋体"/>
              </a:rPr>
              <a:t>x&lt;0</a:t>
            </a:r>
            <a:r>
              <a:rPr lang="zh-CN" altLang="zh-CN" sz="2800" kern="100" dirty="0">
                <a:latin typeface="+mn-ea"/>
                <a:cs typeface="宋体"/>
              </a:rPr>
              <a:t>，则带入下面的式子进行转化，而当</a:t>
            </a:r>
            <a:r>
              <a:rPr lang="en-US" altLang="zh-CN" sz="2800" kern="100" dirty="0">
                <a:latin typeface="+mn-ea"/>
                <a:cs typeface="宋体"/>
              </a:rPr>
              <a:t>X&lt;=2</a:t>
            </a:r>
            <a:r>
              <a:rPr lang="en-US" altLang="zh-CN" sz="2800" kern="100" baseline="30000" dirty="0">
                <a:latin typeface="+mn-ea"/>
                <a:cs typeface="宋体"/>
              </a:rPr>
              <a:t>n-1</a:t>
            </a:r>
            <a:r>
              <a:rPr lang="zh-CN" altLang="zh-CN" sz="2800" kern="100" dirty="0">
                <a:latin typeface="+mn-ea"/>
                <a:cs typeface="宋体"/>
              </a:rPr>
              <a:t>时</a:t>
            </a:r>
            <a:r>
              <a:rPr lang="en-US" altLang="zh-CN" sz="2800" kern="100" dirty="0">
                <a:latin typeface="+mn-ea"/>
                <a:cs typeface="宋体"/>
              </a:rPr>
              <a:t>x&gt;=0</a:t>
            </a:r>
            <a:r>
              <a:rPr lang="zh-CN" altLang="zh-CN" sz="2800" kern="100" dirty="0">
                <a:latin typeface="+mn-ea"/>
                <a:cs typeface="宋体"/>
              </a:rPr>
              <a:t>，则带入上面的式子进行计算，</a:t>
            </a:r>
            <a:r>
              <a:rPr lang="zh-CN" altLang="zh-CN" sz="2800" kern="100" dirty="0" smtClean="0">
                <a:latin typeface="+mn-ea"/>
                <a:cs typeface="宋体"/>
              </a:rPr>
              <a:t>综上所述</a:t>
            </a:r>
            <a:r>
              <a:rPr lang="zh-CN" altLang="en-US" sz="2800" kern="100" dirty="0" smtClean="0">
                <a:latin typeface="+mn-ea"/>
                <a:cs typeface="宋体"/>
              </a:rPr>
              <a:t>：</a:t>
            </a:r>
            <a:endParaRPr lang="en-US" altLang="zh-CN" sz="2800" kern="100" dirty="0" smtClean="0">
              <a:latin typeface="+mn-ea"/>
              <a:cs typeface="宋体"/>
            </a:endParaRPr>
          </a:p>
          <a:p>
            <a:pPr>
              <a:lnSpc>
                <a:spcPts val="3700"/>
              </a:lnSpc>
            </a:pPr>
            <a:endParaRPr lang="en-US" altLang="zh-CN" sz="2800" dirty="0" smtClean="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984" y="4104810"/>
            <a:ext cx="4343163" cy="108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61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1494608"/>
            <a:ext cx="8934346" cy="4401205"/>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、一位</a:t>
            </a:r>
            <a:r>
              <a:rPr lang="en-US" altLang="zh-CN" sz="2800" dirty="0" smtClean="0">
                <a:solidFill>
                  <a:prstClr val="black"/>
                </a:solidFill>
                <a:latin typeface="微软雅黑" panose="020B0503020204020204" pitchFamily="34" charset="-122"/>
                <a:ea typeface="微软雅黑" panose="020B0503020204020204" pitchFamily="34" charset="-122"/>
              </a:rPr>
              <a:t>Booth</a:t>
            </a:r>
            <a:r>
              <a:rPr lang="zh-CN" altLang="en-US" sz="2800" dirty="0" smtClean="0">
                <a:solidFill>
                  <a:prstClr val="black"/>
                </a:solidFill>
                <a:latin typeface="微软雅黑" panose="020B0503020204020204" pitchFamily="34" charset="-122"/>
                <a:ea typeface="微软雅黑" panose="020B0503020204020204" pitchFamily="34" charset="-122"/>
              </a:rPr>
              <a:t>算法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t>方法：</a:t>
            </a:r>
          </a:p>
          <a:p>
            <a:r>
              <a:rPr lang="zh-CN" altLang="en-US" sz="2800" dirty="0"/>
              <a:t>对乘数从低位开始判断，根据两个数据位的情况（系数分别为</a:t>
            </a:r>
            <a:r>
              <a:rPr lang="en-US" altLang="zh-CN" sz="2800" dirty="0"/>
              <a:t>-1</a:t>
            </a:r>
            <a:r>
              <a:rPr lang="zh-CN" altLang="en-US" sz="2800" dirty="0"/>
              <a:t>和</a:t>
            </a:r>
            <a:r>
              <a:rPr lang="en-US" altLang="zh-CN" sz="2800" dirty="0"/>
              <a:t>1</a:t>
            </a:r>
            <a:r>
              <a:rPr lang="zh-CN" altLang="en-US" sz="2800" dirty="0"/>
              <a:t>，根据和的正负，</a:t>
            </a:r>
            <a:r>
              <a:rPr lang="en-US" altLang="zh-CN" sz="2800" dirty="0"/>
              <a:t>0 </a:t>
            </a:r>
            <a:r>
              <a:rPr lang="zh-CN" altLang="en-US" sz="2800" dirty="0"/>
              <a:t>无操作，</a:t>
            </a:r>
            <a:r>
              <a:rPr lang="en-US" altLang="zh-CN" sz="2800" dirty="0"/>
              <a:t>+1 </a:t>
            </a:r>
            <a:r>
              <a:rPr lang="zh-CN" altLang="en-US" sz="2800" dirty="0"/>
              <a:t>加</a:t>
            </a:r>
            <a:r>
              <a:rPr lang="en-US" altLang="zh-CN" sz="2800" dirty="0"/>
              <a:t>x</a:t>
            </a:r>
            <a:r>
              <a:rPr lang="zh-CN" altLang="en-US" sz="2800" dirty="0"/>
              <a:t>，</a:t>
            </a:r>
            <a:r>
              <a:rPr lang="en-US" altLang="zh-CN" sz="2800" dirty="0"/>
              <a:t>-1 </a:t>
            </a:r>
            <a:r>
              <a:rPr lang="zh-CN" altLang="en-US" sz="2800" dirty="0"/>
              <a:t>减</a:t>
            </a:r>
            <a:r>
              <a:rPr lang="en-US" altLang="zh-CN" sz="2800" dirty="0"/>
              <a:t>x</a:t>
            </a:r>
            <a:r>
              <a:rPr lang="zh-CN" altLang="en-US" sz="2800" dirty="0"/>
              <a:t>）决定进行加法、减法还是仅仅移位操作。判断的两个数据位为当前位及其右边的位</a:t>
            </a:r>
            <a:r>
              <a:rPr lang="en-US" altLang="zh-CN" sz="2800" dirty="0"/>
              <a:t>(</a:t>
            </a:r>
            <a:r>
              <a:rPr lang="zh-CN" altLang="en-US" sz="2800" dirty="0"/>
              <a:t>初始时需要增加一个辅助位</a:t>
            </a:r>
            <a:r>
              <a:rPr lang="en-US" altLang="zh-CN" sz="2800" dirty="0"/>
              <a:t>0)</a:t>
            </a:r>
            <a:r>
              <a:rPr lang="zh-CN" altLang="en-US" sz="2800" dirty="0"/>
              <a:t>，移位操作是向右移动</a:t>
            </a:r>
            <a:r>
              <a:rPr lang="zh-CN" altLang="en-US" sz="2800" dirty="0" smtClean="0"/>
              <a:t>。</a:t>
            </a:r>
            <a:endParaRPr lang="en-US" altLang="zh-CN" sz="2800" dirty="0" smtClean="0"/>
          </a:p>
          <a:p>
            <a:r>
              <a:rPr lang="zh-CN" altLang="en-US" sz="2800" dirty="0"/>
              <a:t>算法分析：</a:t>
            </a:r>
          </a:p>
          <a:p>
            <a:r>
              <a:rPr lang="zh-CN" altLang="en-US" sz="2800" dirty="0"/>
              <a:t>两个</a:t>
            </a:r>
            <a:r>
              <a:rPr lang="en-US" altLang="zh-CN" sz="2800" dirty="0"/>
              <a:t>N</a:t>
            </a:r>
            <a:r>
              <a:rPr lang="zh-CN" altLang="en-US" sz="2800" dirty="0"/>
              <a:t>位数相乘需要做最多</a:t>
            </a:r>
            <a:r>
              <a:rPr lang="en-US" altLang="zh-CN" sz="2800" dirty="0"/>
              <a:t>N+1</a:t>
            </a:r>
            <a:r>
              <a:rPr lang="zh-CN" altLang="en-US" sz="2800" dirty="0"/>
              <a:t>次加法和正好</a:t>
            </a:r>
            <a:r>
              <a:rPr lang="en-US" altLang="zh-CN" sz="2800" dirty="0"/>
              <a:t>N+1</a:t>
            </a:r>
            <a:r>
              <a:rPr lang="zh-CN" altLang="en-US" sz="2800" dirty="0"/>
              <a:t>次移位运算</a:t>
            </a:r>
            <a:r>
              <a:rPr lang="zh-CN" altLang="en-US" sz="2800" dirty="0" smtClean="0"/>
              <a:t>。</a:t>
            </a:r>
            <a:endParaRPr lang="zh-CN" altLang="en-US" sz="2800" dirty="0"/>
          </a:p>
        </p:txBody>
      </p:sp>
    </p:spTree>
    <p:extLst>
      <p:ext uri="{BB962C8B-B14F-4D97-AF65-F5344CB8AC3E}">
        <p14:creationId xmlns:p14="http://schemas.microsoft.com/office/powerpoint/2010/main" val="3697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26988"/>
            <a:ext cx="5041900" cy="680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2988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0" y="362484"/>
            <a:ext cx="8934346" cy="6678751"/>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、一位</a:t>
            </a:r>
            <a:r>
              <a:rPr lang="en-US" altLang="zh-CN" sz="2800" dirty="0" smtClean="0">
                <a:solidFill>
                  <a:prstClr val="black"/>
                </a:solidFill>
                <a:latin typeface="微软雅黑" panose="020B0503020204020204" pitchFamily="34" charset="-122"/>
                <a:ea typeface="微软雅黑" panose="020B0503020204020204" pitchFamily="34" charset="-122"/>
              </a:rPr>
              <a:t>Booth</a:t>
            </a:r>
            <a:r>
              <a:rPr lang="zh-CN" altLang="en-US" sz="2800" dirty="0" smtClean="0">
                <a:solidFill>
                  <a:prstClr val="black"/>
                </a:solidFill>
                <a:latin typeface="微软雅黑" panose="020B0503020204020204" pitchFamily="34" charset="-122"/>
                <a:ea typeface="微软雅黑" panose="020B0503020204020204" pitchFamily="34" charset="-122"/>
              </a:rPr>
              <a:t>算法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2000" kern="0" dirty="0">
                <a:solidFill>
                  <a:srgbClr val="008000"/>
                </a:solidFill>
                <a:latin typeface="NSimSun"/>
                <a:cs typeface="NSimSun"/>
              </a:rPr>
              <a:t>//</a:t>
            </a:r>
            <a:r>
              <a:rPr lang="zh-CN" altLang="zh-CN" sz="2000" kern="0" dirty="0">
                <a:solidFill>
                  <a:srgbClr val="008000"/>
                </a:solidFill>
                <a:latin typeface="NSimSun"/>
                <a:cs typeface="NSimSun"/>
              </a:rPr>
              <a:t>一位</a:t>
            </a:r>
            <a:r>
              <a:rPr lang="en-US" altLang="zh-CN" sz="2000" kern="0" dirty="0">
                <a:solidFill>
                  <a:srgbClr val="008000"/>
                </a:solidFill>
                <a:latin typeface="NSimSun"/>
                <a:cs typeface="NSimSun"/>
              </a:rPr>
              <a:t>Booth</a:t>
            </a:r>
            <a:r>
              <a:rPr lang="zh-CN" altLang="zh-CN" sz="2000" kern="0" dirty="0">
                <a:solidFill>
                  <a:srgbClr val="008000"/>
                </a:solidFill>
                <a:latin typeface="NSimSun"/>
                <a:cs typeface="NSimSun"/>
              </a:rPr>
              <a:t>乘法</a:t>
            </a:r>
            <a:r>
              <a:rPr lang="en-US" altLang="zh-CN" sz="2000" kern="0" dirty="0">
                <a:solidFill>
                  <a:srgbClr val="008000"/>
                </a:solidFill>
                <a:latin typeface="NSimSun"/>
                <a:cs typeface="NSimSun"/>
              </a:rPr>
              <a:t>C</a:t>
            </a:r>
            <a:r>
              <a:rPr lang="zh-CN" altLang="zh-CN" sz="2000" kern="0" dirty="0">
                <a:solidFill>
                  <a:srgbClr val="008000"/>
                </a:solidFill>
                <a:latin typeface="NSimSun"/>
                <a:cs typeface="NSimSun"/>
              </a:rPr>
              <a:t>程序模拟</a:t>
            </a:r>
            <a:r>
              <a:rPr lang="en-US" altLang="zh-CN" sz="2000" kern="0" dirty="0">
                <a:solidFill>
                  <a:srgbClr val="008000"/>
                </a:solidFill>
                <a:latin typeface="NSimSun"/>
                <a:cs typeface="NSimSun"/>
              </a:rPr>
              <a:t>     </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808080"/>
                </a:solidFill>
                <a:latin typeface="NSimSun"/>
                <a:cs typeface="NSimSun"/>
              </a:rPr>
              <a:t>#include</a:t>
            </a:r>
            <a:r>
              <a:rPr lang="en-US" altLang="zh-CN" sz="2000" kern="0" dirty="0">
                <a:solidFill>
                  <a:srgbClr val="000000"/>
                </a:solidFill>
                <a:latin typeface="NSimSun"/>
                <a:cs typeface="NSimSun"/>
              </a:rPr>
              <a:t> </a:t>
            </a:r>
            <a:r>
              <a:rPr lang="en-US" altLang="zh-CN" sz="2000" kern="0" dirty="0">
                <a:solidFill>
                  <a:srgbClr val="A31515"/>
                </a:solidFill>
                <a:latin typeface="NSimSun"/>
                <a:cs typeface="NSimSun"/>
              </a:rPr>
              <a:t>&lt;</a:t>
            </a:r>
            <a:r>
              <a:rPr lang="en-US" altLang="zh-CN" sz="2000" kern="0" dirty="0" err="1">
                <a:solidFill>
                  <a:srgbClr val="A31515"/>
                </a:solidFill>
                <a:latin typeface="NSimSun"/>
                <a:cs typeface="NSimSun"/>
              </a:rPr>
              <a:t>stdio.h</a:t>
            </a:r>
            <a:r>
              <a:rPr lang="en-US" altLang="zh-CN" sz="2000" kern="0" dirty="0">
                <a:solidFill>
                  <a:srgbClr val="A31515"/>
                </a:solidFill>
                <a:latin typeface="NSimSun"/>
                <a:cs typeface="NSimSun"/>
              </a:rPr>
              <a:t>&gt;</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typedef</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unsigned</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char</a:t>
            </a:r>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byte</a:t>
            </a:r>
            <a:r>
              <a:rPr lang="en-US" altLang="zh-CN" sz="2000" kern="0" dirty="0">
                <a:solidFill>
                  <a:srgbClr val="000000"/>
                </a:solidFill>
                <a:latin typeface="NSimSun"/>
                <a:cs typeface="NSimSun"/>
              </a:rPr>
              <a:t>;</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typedef</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unsigned</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short</a:t>
            </a:r>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typedef</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unsigned</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 </a:t>
            </a:r>
            <a:r>
              <a:rPr lang="en-US" altLang="zh-CN" sz="2000" kern="0" dirty="0" err="1">
                <a:solidFill>
                  <a:srgbClr val="2B91AF"/>
                </a:solidFill>
                <a:latin typeface="NSimSun"/>
                <a:cs typeface="NSimSun"/>
              </a:rPr>
              <a:t>dwrd</a:t>
            </a:r>
            <a:r>
              <a:rPr lang="en-US" altLang="zh-CN" sz="2000" kern="0" dirty="0">
                <a:solidFill>
                  <a:srgbClr val="000000"/>
                </a:solidFill>
                <a:latin typeface="NSimSun"/>
                <a:cs typeface="NSimSun"/>
              </a:rPr>
              <a:t>;</a:t>
            </a:r>
            <a:endParaRPr lang="zh-CN" altLang="zh-CN" sz="2000" kern="100" dirty="0">
              <a:cs typeface="Times New Roman"/>
            </a:endParaRPr>
          </a:p>
          <a:p>
            <a:r>
              <a:rPr lang="en-US" altLang="zh-CN" sz="2000" kern="0" dirty="0">
                <a:solidFill>
                  <a:srgbClr val="000000"/>
                </a:solidFill>
                <a:latin typeface="NSimSun"/>
                <a:cs typeface="NSimSun"/>
              </a:rPr>
              <a:t>    </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smtClean="0">
                <a:solidFill>
                  <a:srgbClr val="000000"/>
                </a:solidFill>
                <a:latin typeface="NSimSun"/>
                <a:cs typeface="NSimSun"/>
              </a:rPr>
              <a:t>int</a:t>
            </a:r>
            <a:r>
              <a:rPr lang="en-US" altLang="zh-CN" sz="2000" kern="0" dirty="0" smtClean="0">
                <a:solidFill>
                  <a:srgbClr val="000000"/>
                </a:solidFill>
                <a:latin typeface="NSimSun"/>
                <a:cs typeface="NSimSun"/>
              </a:rPr>
              <a:t> main</a:t>
            </a:r>
            <a:r>
              <a:rPr lang="en-US" altLang="zh-CN" sz="2000" kern="0" dirty="0">
                <a:solidFill>
                  <a:srgbClr val="000000"/>
                </a:solidFill>
                <a:latin typeface="NSimSun"/>
                <a:cs typeface="NSimSun"/>
              </a:rPr>
              <a:t>()</a:t>
            </a:r>
            <a:endParaRPr lang="zh-CN" altLang="zh-CN" sz="2000" kern="100" dirty="0">
              <a:cs typeface="Times New Roman"/>
            </a:endParaRPr>
          </a:p>
          <a:p>
            <a:r>
              <a:rPr lang="en-US" altLang="zh-CN" sz="2000" kern="0" dirty="0">
                <a:solidFill>
                  <a:srgbClr val="000000"/>
                </a:solidFill>
                <a:latin typeface="NSimSun"/>
                <a:cs typeface="NSimSun"/>
              </a:rPr>
              <a:t>    {</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int</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x, y;</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2B91AF"/>
                </a:solidFill>
                <a:latin typeface="NSimSun"/>
                <a:cs typeface="NSimSun"/>
              </a:rPr>
              <a:t>dwrd</a:t>
            </a:r>
            <a:r>
              <a:rPr lang="en-US" altLang="zh-CN" sz="2000" kern="0" dirty="0">
                <a:solidFill>
                  <a:srgbClr val="000000"/>
                </a:solidFill>
                <a:latin typeface="NSimSun"/>
                <a:cs typeface="NSimSun"/>
              </a:rPr>
              <a:t> m, y1, </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a:t>
            </a:r>
            <a:endParaRPr lang="zh-CN" altLang="zh-CN" sz="2000" kern="100" dirty="0">
              <a:cs typeface="Times New Roman"/>
            </a:endParaRPr>
          </a:p>
          <a:p>
            <a:r>
              <a:rPr lang="en-US" altLang="zh-CN" sz="2000" kern="0" dirty="0">
                <a:solidFill>
                  <a:srgbClr val="000000"/>
                </a:solidFill>
                <a:latin typeface="NSimSun"/>
                <a:cs typeface="NSimSun"/>
              </a:rPr>
              <a:t>        </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while</a:t>
            </a:r>
            <a:r>
              <a:rPr lang="en-US" altLang="zh-CN" sz="2000" kern="0" dirty="0">
                <a:solidFill>
                  <a:srgbClr val="000000"/>
                </a:solidFill>
                <a:latin typeface="NSimSun"/>
                <a:cs typeface="NSimSun"/>
              </a:rPr>
              <a:t>(1){</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scanf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"%d"</a:t>
            </a:r>
            <a:r>
              <a:rPr lang="en-US" altLang="zh-CN" sz="2000" kern="0" dirty="0">
                <a:solidFill>
                  <a:srgbClr val="000000"/>
                </a:solidFill>
                <a:latin typeface="NSimSun"/>
                <a:cs typeface="NSimSun"/>
              </a:rPr>
              <a:t>, &amp;x);</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scanf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"%d"</a:t>
            </a:r>
            <a:r>
              <a:rPr lang="en-US" altLang="zh-CN" sz="2000" kern="0" dirty="0">
                <a:solidFill>
                  <a:srgbClr val="000000"/>
                </a:solidFill>
                <a:latin typeface="NSimSun"/>
                <a:cs typeface="NSimSun"/>
              </a:rPr>
              <a:t>, &amp;y);</a:t>
            </a:r>
            <a:endParaRPr lang="zh-CN" altLang="zh-CN" sz="2000" kern="100" dirty="0">
              <a:cs typeface="Times New Roman"/>
            </a:endParaRPr>
          </a:p>
          <a:p>
            <a:r>
              <a:rPr lang="en-US" altLang="zh-CN" sz="2000" kern="0" dirty="0">
                <a:solidFill>
                  <a:srgbClr val="000000"/>
                </a:solidFill>
                <a:latin typeface="NSimSun"/>
                <a:cs typeface="NSimSun"/>
              </a:rPr>
              <a:t>            </a:t>
            </a:r>
            <a:endParaRPr lang="zh-CN" altLang="zh-CN" sz="2000" kern="100" dirty="0">
              <a:cs typeface="Times New Roman"/>
            </a:endParaRPr>
          </a:p>
          <a:p>
            <a:r>
              <a:rPr lang="en-US" altLang="zh-CN" sz="2000" kern="0" dirty="0">
                <a:solidFill>
                  <a:srgbClr val="000000"/>
                </a:solidFill>
                <a:latin typeface="NSimSun"/>
                <a:cs typeface="NSimSun"/>
              </a:rPr>
              <a:t>                y1 =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)y&lt;&lt;16;</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 = -y1;</a:t>
            </a:r>
            <a:endParaRPr lang="zh-CN" altLang="zh-CN" sz="2000" kern="100" dirty="0">
              <a:cs typeface="Times New Roman"/>
            </a:endParaRPr>
          </a:p>
          <a:p>
            <a:r>
              <a:rPr lang="en-US" altLang="zh-CN" sz="2000" kern="0" dirty="0">
                <a:solidFill>
                  <a:srgbClr val="000000"/>
                </a:solidFill>
                <a:latin typeface="NSimSun"/>
                <a:cs typeface="NSimSun"/>
              </a:rPr>
              <a:t>                m  =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)x&lt;&lt;1)&amp;0xFFFF;</a:t>
            </a:r>
            <a:endParaRPr lang="zh-CN" altLang="zh-CN" sz="20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printf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"%lx,%lx,%lx,%lx,%</a:t>
            </a:r>
            <a:r>
              <a:rPr lang="en-US" altLang="zh-CN" sz="2000" kern="0" dirty="0" err="1">
                <a:solidFill>
                  <a:srgbClr val="A31515"/>
                </a:solidFill>
                <a:latin typeface="NSimSun"/>
                <a:cs typeface="NSimSun"/>
              </a:rPr>
              <a:t>ld</a:t>
            </a:r>
            <a:r>
              <a:rPr lang="en-US" altLang="zh-CN" sz="2000" kern="0" dirty="0">
                <a:solidFill>
                  <a:srgbClr val="A31515"/>
                </a:solidFill>
                <a:latin typeface="NSimSun"/>
                <a:cs typeface="NSimSun"/>
              </a:rPr>
              <a:t>\n"</a:t>
            </a:r>
            <a:r>
              <a:rPr lang="en-US" altLang="zh-CN" sz="2000" kern="0" dirty="0">
                <a:solidFill>
                  <a:srgbClr val="000000"/>
                </a:solidFill>
                <a:latin typeface="NSimSun"/>
                <a:cs typeface="NSimSun"/>
              </a:rPr>
              <a:t>, y1, </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 m);</a:t>
            </a:r>
            <a:endParaRPr lang="zh-CN" altLang="zh-CN" sz="2000" kern="100" dirty="0">
              <a:cs typeface="Times New Roman"/>
            </a:endParaRPr>
          </a:p>
          <a:p>
            <a:r>
              <a:rPr lang="en-US" altLang="zh-CN" sz="2000" kern="0" dirty="0">
                <a:solidFill>
                  <a:srgbClr val="000000"/>
                </a:solidFill>
                <a:latin typeface="NSimSun"/>
                <a:cs typeface="NSimSun"/>
              </a:rPr>
              <a:t>            </a:t>
            </a:r>
            <a:endParaRPr lang="zh-CN" altLang="zh-CN" sz="2000" kern="100" dirty="0">
              <a:cs typeface="Times New Roman"/>
            </a:endParaRPr>
          </a:p>
        </p:txBody>
      </p:sp>
      <p:sp>
        <p:nvSpPr>
          <p:cNvPr id="2" name="TextBox 1"/>
          <p:cNvSpPr txBox="1"/>
          <p:nvPr/>
        </p:nvSpPr>
        <p:spPr>
          <a:xfrm>
            <a:off x="5539154" y="1424354"/>
            <a:ext cx="5662246" cy="4247317"/>
          </a:xfrm>
          <a:prstGeom prst="rect">
            <a:avLst/>
          </a:prstGeom>
          <a:noFill/>
        </p:spPr>
        <p:txBody>
          <a:bodyPr wrap="square" rtlCol="0">
            <a:spAutoFit/>
          </a:bodyPr>
          <a:lstStyle/>
          <a:p>
            <a:r>
              <a:rPr lang="en-US" altLang="zh-CN" kern="0" dirty="0">
                <a:solidFill>
                  <a:srgbClr val="000000"/>
                </a:solidFill>
                <a:latin typeface="NSimSun"/>
                <a:cs typeface="NSimSun"/>
              </a:rPr>
              <a:t> </a:t>
            </a:r>
            <a:r>
              <a:rPr lang="en-US" altLang="zh-CN" kern="0" dirty="0">
                <a:solidFill>
                  <a:srgbClr val="0000FF"/>
                </a:solidFill>
                <a:latin typeface="NSimSun"/>
                <a:cs typeface="NSimSun"/>
              </a:rPr>
              <a:t>for</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=0;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&lt;3; </a:t>
            </a:r>
            <a:r>
              <a:rPr lang="en-US" altLang="zh-CN" kern="0" dirty="0" err="1">
                <a:solidFill>
                  <a:srgbClr val="000000"/>
                </a:solidFill>
                <a:latin typeface="NSimSun"/>
                <a:cs typeface="NSimSun"/>
              </a:rPr>
              <a:t>i</a:t>
            </a:r>
            <a:r>
              <a:rPr lang="en-US" altLang="zh-CN" kern="0" dirty="0">
                <a:solidFill>
                  <a:srgbClr val="000000"/>
                </a:solidFill>
                <a:latin typeface="NSimSun"/>
                <a:cs typeface="NSimSun"/>
              </a:rPr>
              <a:t>++){</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switch</a:t>
            </a:r>
            <a:r>
              <a:rPr lang="en-US" altLang="zh-CN" kern="0" dirty="0">
                <a:solidFill>
                  <a:srgbClr val="000000"/>
                </a:solidFill>
                <a:latin typeface="NSimSun"/>
                <a:cs typeface="NSimSun"/>
              </a:rPr>
              <a:t>(m&amp;3){</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case</a:t>
            </a:r>
            <a:r>
              <a:rPr lang="en-US" altLang="zh-CN" kern="0" dirty="0">
                <a:solidFill>
                  <a:srgbClr val="000000"/>
                </a:solidFill>
                <a:latin typeface="NSimSun"/>
                <a:cs typeface="NSimSun"/>
              </a:rPr>
              <a:t> 0: </a:t>
            </a:r>
            <a:r>
              <a:rPr lang="en-US" altLang="zh-CN" kern="0" dirty="0">
                <a:solidFill>
                  <a:srgbClr val="0000FF"/>
                </a:solidFill>
                <a:latin typeface="NSimSun"/>
                <a:cs typeface="NSimSun"/>
              </a:rPr>
              <a:t>break</a:t>
            </a:r>
            <a:r>
              <a:rPr lang="en-US" altLang="zh-CN" kern="0" dirty="0">
                <a:solidFill>
                  <a:srgbClr val="000000"/>
                </a:solidFill>
                <a:latin typeface="NSimSun"/>
                <a:cs typeface="NSimSun"/>
              </a:rPr>
              <a:t>;</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case</a:t>
            </a:r>
            <a:r>
              <a:rPr lang="en-US" altLang="zh-CN" kern="0" dirty="0">
                <a:solidFill>
                  <a:srgbClr val="000000"/>
                </a:solidFill>
                <a:latin typeface="NSimSun"/>
                <a:cs typeface="NSimSun"/>
              </a:rPr>
              <a:t> 1: m+=y1; </a:t>
            </a:r>
            <a:r>
              <a:rPr lang="en-US" altLang="zh-CN" kern="0" dirty="0">
                <a:solidFill>
                  <a:srgbClr val="0000FF"/>
                </a:solidFill>
                <a:latin typeface="NSimSun"/>
                <a:cs typeface="NSimSun"/>
              </a:rPr>
              <a:t>break</a:t>
            </a:r>
            <a:r>
              <a:rPr lang="en-US" altLang="zh-CN" kern="0" dirty="0">
                <a:solidFill>
                  <a:srgbClr val="000000"/>
                </a:solidFill>
                <a:latin typeface="NSimSun"/>
                <a:cs typeface="NSimSun"/>
              </a:rPr>
              <a:t>;</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case</a:t>
            </a:r>
            <a:r>
              <a:rPr lang="en-US" altLang="zh-CN" kern="0" dirty="0">
                <a:solidFill>
                  <a:srgbClr val="000000"/>
                </a:solidFill>
                <a:latin typeface="NSimSun"/>
                <a:cs typeface="NSimSun"/>
              </a:rPr>
              <a:t> 2: m+=</a:t>
            </a:r>
            <a:r>
              <a:rPr lang="en-US" altLang="zh-CN" kern="0" dirty="0" err="1">
                <a:solidFill>
                  <a:srgbClr val="000000"/>
                </a:solidFill>
                <a:latin typeface="NSimSun"/>
                <a:cs typeface="NSimSun"/>
              </a:rPr>
              <a:t>ny</a:t>
            </a:r>
            <a:r>
              <a:rPr lang="en-US" altLang="zh-CN" kern="0" dirty="0">
                <a:solidFill>
                  <a:srgbClr val="000000"/>
                </a:solidFill>
                <a:latin typeface="NSimSun"/>
                <a:cs typeface="NSimSun"/>
              </a:rPr>
              <a:t>; </a:t>
            </a:r>
            <a:r>
              <a:rPr lang="en-US" altLang="zh-CN" kern="0" dirty="0">
                <a:solidFill>
                  <a:srgbClr val="0000FF"/>
                </a:solidFill>
                <a:latin typeface="NSimSun"/>
                <a:cs typeface="NSimSun"/>
              </a:rPr>
              <a:t>break</a:t>
            </a:r>
            <a:r>
              <a:rPr lang="en-US" altLang="zh-CN" kern="0" dirty="0">
                <a:solidFill>
                  <a:srgbClr val="000000"/>
                </a:solidFill>
                <a:latin typeface="NSimSun"/>
                <a:cs typeface="NSimSun"/>
              </a:rPr>
              <a:t>;</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case</a:t>
            </a:r>
            <a:r>
              <a:rPr lang="en-US" altLang="zh-CN" kern="0" dirty="0">
                <a:solidFill>
                  <a:srgbClr val="000000"/>
                </a:solidFill>
                <a:latin typeface="NSimSun"/>
                <a:cs typeface="NSimSun"/>
              </a:rPr>
              <a:t> 3: </a:t>
            </a:r>
            <a:r>
              <a:rPr lang="en-US" altLang="zh-CN" kern="0" dirty="0">
                <a:solidFill>
                  <a:srgbClr val="0000FF"/>
                </a:solidFill>
                <a:latin typeface="NSimSun"/>
                <a:cs typeface="NSimSun"/>
              </a:rPr>
              <a:t>break</a:t>
            </a:r>
            <a:r>
              <a:rPr lang="en-US" altLang="zh-CN" kern="0" dirty="0">
                <a:solidFill>
                  <a:srgbClr val="000000"/>
                </a:solidFill>
                <a:latin typeface="NSimSun"/>
                <a:cs typeface="NSimSun"/>
              </a:rPr>
              <a:t>;</a:t>
            </a:r>
            <a:endParaRPr lang="zh-CN" altLang="zh-CN" kern="100" dirty="0">
              <a:cs typeface="Times New Roman"/>
            </a:endParaRPr>
          </a:p>
          <a:p>
            <a:r>
              <a:rPr lang="en-US" altLang="zh-CN" kern="0" dirty="0">
                <a:solidFill>
                  <a:srgbClr val="000000"/>
                </a:solidFill>
                <a:latin typeface="NSimSun"/>
                <a:cs typeface="NSimSun"/>
              </a:rPr>
              <a:t>                      }</a:t>
            </a:r>
            <a:endParaRPr lang="zh-CN" altLang="zh-CN" kern="100" dirty="0">
              <a:cs typeface="Times New Roman"/>
            </a:endParaRPr>
          </a:p>
          <a:p>
            <a:r>
              <a:rPr lang="en-US" altLang="zh-CN" kern="0" dirty="0">
                <a:solidFill>
                  <a:srgbClr val="000000"/>
                </a:solidFill>
                <a:latin typeface="NSimSun"/>
                <a:cs typeface="NSimSun"/>
              </a:rPr>
              <a:t>                      m&gt;&gt;=1;</a:t>
            </a:r>
            <a:endParaRPr lang="zh-CN" altLang="zh-CN" kern="100" dirty="0">
              <a:cs typeface="Times New Roman"/>
            </a:endParaRPr>
          </a:p>
          <a:p>
            <a:r>
              <a:rPr lang="en-US" altLang="zh-CN" kern="0" dirty="0">
                <a:solidFill>
                  <a:srgbClr val="000000"/>
                </a:solidFill>
                <a:latin typeface="NSimSun"/>
                <a:cs typeface="NSimSun"/>
              </a:rPr>
              <a:t>                } m&gt;&gt;=1;</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err="1">
                <a:solidFill>
                  <a:srgbClr val="000000"/>
                </a:solidFill>
                <a:latin typeface="NSimSun"/>
                <a:cs typeface="NSimSun"/>
              </a:rPr>
              <a:t>printf</a:t>
            </a:r>
            <a:r>
              <a:rPr lang="en-US" altLang="zh-CN" kern="0" dirty="0">
                <a:solidFill>
                  <a:srgbClr val="000000"/>
                </a:solidFill>
                <a:latin typeface="NSimSun"/>
                <a:cs typeface="NSimSun"/>
              </a:rPr>
              <a:t>(</a:t>
            </a:r>
            <a:r>
              <a:rPr lang="en-US" altLang="zh-CN" kern="0" dirty="0">
                <a:solidFill>
                  <a:srgbClr val="A31515"/>
                </a:solidFill>
                <a:latin typeface="NSimSun"/>
                <a:cs typeface="NSimSun"/>
              </a:rPr>
              <a:t>"%d x %d = %d -=&gt; %</a:t>
            </a:r>
            <a:r>
              <a:rPr lang="en-US" altLang="zh-CN" kern="0" dirty="0" err="1">
                <a:solidFill>
                  <a:srgbClr val="A31515"/>
                </a:solidFill>
                <a:latin typeface="NSimSun"/>
                <a:cs typeface="NSimSun"/>
              </a:rPr>
              <a:t>ld</a:t>
            </a:r>
            <a:r>
              <a:rPr lang="en-US" altLang="zh-CN" kern="0" dirty="0">
                <a:solidFill>
                  <a:srgbClr val="A31515"/>
                </a:solidFill>
                <a:latin typeface="NSimSun"/>
                <a:cs typeface="NSimSun"/>
              </a:rPr>
              <a:t>\n------------\n"</a:t>
            </a:r>
            <a:r>
              <a:rPr lang="en-US" altLang="zh-CN" kern="0" dirty="0">
                <a:solidFill>
                  <a:srgbClr val="000000"/>
                </a:solidFill>
                <a:latin typeface="NSimSun"/>
                <a:cs typeface="NSimSun"/>
              </a:rPr>
              <a:t>, x, y, x*y, m);</a:t>
            </a:r>
            <a:endParaRPr lang="zh-CN" altLang="zh-CN"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getch</a:t>
            </a:r>
            <a:r>
              <a:rPr lang="en-US" altLang="zh-CN" kern="0" dirty="0">
                <a:solidFill>
                  <a:srgbClr val="000000"/>
                </a:solidFill>
                <a:latin typeface="NSimSun"/>
                <a:cs typeface="NSimSun"/>
              </a:rPr>
              <a:t>()==27)</a:t>
            </a:r>
            <a:r>
              <a:rPr lang="en-US" altLang="zh-CN" kern="0" dirty="0">
                <a:solidFill>
                  <a:srgbClr val="0000FF"/>
                </a:solidFill>
                <a:latin typeface="NSimSun"/>
                <a:cs typeface="NSimSun"/>
              </a:rPr>
              <a:t>break</a:t>
            </a:r>
            <a:r>
              <a:rPr lang="en-US" altLang="zh-CN" kern="0" dirty="0">
                <a:solidFill>
                  <a:srgbClr val="000000"/>
                </a:solidFill>
                <a:latin typeface="NSimSun"/>
                <a:cs typeface="NSimSun"/>
              </a:rPr>
              <a:t>;</a:t>
            </a:r>
            <a:endParaRPr lang="zh-CN" altLang="zh-CN" kern="100" dirty="0">
              <a:cs typeface="Times New Roman"/>
            </a:endParaRPr>
          </a:p>
          <a:p>
            <a:r>
              <a:rPr lang="en-US" altLang="zh-CN" kern="0" dirty="0">
                <a:solidFill>
                  <a:srgbClr val="000000"/>
                </a:solidFill>
                <a:latin typeface="NSimSun"/>
                <a:cs typeface="NSimSun"/>
              </a:rPr>
              <a:t>          }</a:t>
            </a:r>
          </a:p>
          <a:p>
            <a:r>
              <a:rPr lang="en-US" altLang="zh-CN" kern="0" dirty="0">
                <a:solidFill>
                  <a:srgbClr val="000000"/>
                </a:solidFill>
                <a:latin typeface="NSimSun"/>
                <a:cs typeface="Times New Roman"/>
              </a:rPr>
              <a:t>	return 0;</a:t>
            </a:r>
            <a:endParaRPr lang="zh-CN" altLang="zh-CN" kern="100" dirty="0">
              <a:cs typeface="Times New Roman"/>
            </a:endParaRPr>
          </a:p>
          <a:p>
            <a:r>
              <a:rPr lang="en-US" altLang="zh-CN" kern="0" dirty="0">
                <a:solidFill>
                  <a:srgbClr val="000000"/>
                </a:solidFill>
                <a:latin typeface="NSimSun"/>
                <a:cs typeface="NSimSun"/>
              </a:rPr>
              <a:t>    }</a:t>
            </a:r>
            <a:endParaRPr lang="zh-CN" altLang="en-US"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31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1494608"/>
            <a:ext cx="8934346" cy="4401205"/>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a:solidFill>
                  <a:prstClr val="black"/>
                </a:solidFill>
                <a:latin typeface="微软雅黑" panose="020B0503020204020204" pitchFamily="34" charset="-122"/>
                <a:ea typeface="微软雅黑" panose="020B0503020204020204" pitchFamily="34" charset="-122"/>
              </a:rPr>
              <a:t>、两位</a:t>
            </a:r>
            <a:r>
              <a:rPr lang="en-US" altLang="zh-CN" sz="2800" dirty="0">
                <a:solidFill>
                  <a:prstClr val="black"/>
                </a:solidFill>
                <a:latin typeface="微软雅黑" panose="020B0503020204020204" pitchFamily="34" charset="-122"/>
                <a:ea typeface="微软雅黑" panose="020B0503020204020204" pitchFamily="34" charset="-122"/>
              </a:rPr>
              <a:t>Booth</a:t>
            </a:r>
            <a:r>
              <a:rPr lang="zh-CN" altLang="en-US" sz="2800" dirty="0">
                <a:solidFill>
                  <a:prstClr val="black"/>
                </a:solidFill>
                <a:latin typeface="微软雅黑" panose="020B0503020204020204" pitchFamily="34" charset="-122"/>
                <a:ea typeface="微软雅黑" panose="020B0503020204020204" pitchFamily="34" charset="-122"/>
              </a:rPr>
              <a:t>算法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t>方法：</a:t>
            </a:r>
          </a:p>
          <a:p>
            <a:r>
              <a:rPr lang="zh-CN" altLang="en-US" sz="2800" dirty="0"/>
              <a:t>对乘数从低位开始判断，根据三个数据位的情况（系数分别为</a:t>
            </a:r>
            <a:r>
              <a:rPr lang="en-US" altLang="zh-CN" sz="2800" dirty="0"/>
              <a:t>-2</a:t>
            </a:r>
            <a:r>
              <a:rPr lang="zh-CN" altLang="en-US" sz="2800" dirty="0"/>
              <a:t>，</a:t>
            </a:r>
            <a:r>
              <a:rPr lang="en-US" altLang="zh-CN" sz="2800" dirty="0"/>
              <a:t>1</a:t>
            </a:r>
            <a:r>
              <a:rPr lang="zh-CN" altLang="en-US" sz="2800" dirty="0"/>
              <a:t>，</a:t>
            </a:r>
            <a:r>
              <a:rPr lang="en-US" altLang="zh-CN" sz="2800" dirty="0"/>
              <a:t>1</a:t>
            </a:r>
            <a:r>
              <a:rPr lang="zh-CN" altLang="en-US" sz="2800" dirty="0"/>
              <a:t>，根据和的正负，</a:t>
            </a:r>
            <a:r>
              <a:rPr lang="en-US" altLang="zh-CN" sz="2800" dirty="0"/>
              <a:t>0 </a:t>
            </a:r>
            <a:r>
              <a:rPr lang="zh-CN" altLang="en-US" sz="2800" dirty="0"/>
              <a:t>无操作，</a:t>
            </a:r>
            <a:r>
              <a:rPr lang="en-US" altLang="zh-CN" sz="2800" dirty="0"/>
              <a:t>+1 </a:t>
            </a:r>
            <a:r>
              <a:rPr lang="zh-CN" altLang="en-US" sz="2800" dirty="0"/>
              <a:t>加</a:t>
            </a:r>
            <a:r>
              <a:rPr lang="en-US" altLang="zh-CN" sz="2800" dirty="0"/>
              <a:t>x</a:t>
            </a:r>
            <a:r>
              <a:rPr lang="zh-CN" altLang="en-US" sz="2800" dirty="0"/>
              <a:t>，</a:t>
            </a:r>
            <a:r>
              <a:rPr lang="en-US" altLang="zh-CN" sz="2800" dirty="0"/>
              <a:t>+2</a:t>
            </a:r>
            <a:r>
              <a:rPr lang="zh-CN" altLang="en-US" sz="2800" dirty="0"/>
              <a:t>加</a:t>
            </a:r>
            <a:r>
              <a:rPr lang="en-US" altLang="zh-CN" sz="2800" dirty="0"/>
              <a:t>2x</a:t>
            </a:r>
            <a:r>
              <a:rPr lang="zh-CN" altLang="en-US" sz="2800" dirty="0"/>
              <a:t>，</a:t>
            </a:r>
            <a:r>
              <a:rPr lang="en-US" altLang="zh-CN" sz="2800" dirty="0"/>
              <a:t>-1 </a:t>
            </a:r>
            <a:r>
              <a:rPr lang="zh-CN" altLang="en-US" sz="2800" dirty="0"/>
              <a:t>减</a:t>
            </a:r>
            <a:r>
              <a:rPr lang="en-US" altLang="zh-CN" sz="2800" dirty="0"/>
              <a:t>x</a:t>
            </a:r>
            <a:r>
              <a:rPr lang="zh-CN" altLang="en-US" sz="2800" dirty="0"/>
              <a:t>，</a:t>
            </a:r>
            <a:r>
              <a:rPr lang="en-US" altLang="zh-CN" sz="2800" dirty="0"/>
              <a:t>-2</a:t>
            </a:r>
            <a:r>
              <a:rPr lang="zh-CN" altLang="en-US" sz="2800" dirty="0"/>
              <a:t>减</a:t>
            </a:r>
            <a:r>
              <a:rPr lang="en-US" altLang="zh-CN" sz="2800" dirty="0"/>
              <a:t>-x</a:t>
            </a:r>
            <a:r>
              <a:rPr lang="zh-CN" altLang="en-US" sz="2800" dirty="0"/>
              <a:t>）决定进行加法、减法还是仅仅移位操作。判断的三数据位为当前位及其右边的两个位</a:t>
            </a:r>
            <a:r>
              <a:rPr lang="en-US" altLang="zh-CN" sz="2800" dirty="0"/>
              <a:t>(</a:t>
            </a:r>
            <a:r>
              <a:rPr lang="zh-CN" altLang="en-US" sz="2800" dirty="0"/>
              <a:t>初始时需要增加一个辅助位</a:t>
            </a:r>
            <a:r>
              <a:rPr lang="en-US" altLang="zh-CN" sz="2800" dirty="0"/>
              <a:t>0)</a:t>
            </a:r>
            <a:r>
              <a:rPr lang="zh-CN" altLang="en-US" sz="2800" dirty="0"/>
              <a:t>，移位操作是向右移动</a:t>
            </a:r>
            <a:r>
              <a:rPr lang="zh-CN" altLang="en-US" sz="2800" dirty="0" smtClean="0"/>
              <a:t>。</a:t>
            </a:r>
            <a:endParaRPr lang="en-US" altLang="zh-CN" sz="2800" dirty="0" smtClean="0"/>
          </a:p>
          <a:p>
            <a:r>
              <a:rPr lang="zh-CN" altLang="en-US" sz="2800" dirty="0" smtClean="0"/>
              <a:t>算法分析</a:t>
            </a:r>
            <a:r>
              <a:rPr lang="zh-CN" altLang="en-US" sz="2800" dirty="0"/>
              <a:t>：</a:t>
            </a:r>
          </a:p>
          <a:p>
            <a:r>
              <a:rPr lang="zh-CN" altLang="en-US" sz="2800" dirty="0"/>
              <a:t>两个</a:t>
            </a:r>
            <a:r>
              <a:rPr lang="en-US" altLang="zh-CN" sz="2800" dirty="0"/>
              <a:t>N</a:t>
            </a:r>
            <a:r>
              <a:rPr lang="zh-CN" altLang="en-US" sz="2800" dirty="0"/>
              <a:t>位数相乘需要做最多</a:t>
            </a:r>
            <a:r>
              <a:rPr lang="en-US" altLang="zh-CN" sz="2800" dirty="0"/>
              <a:t>(N+1)/2</a:t>
            </a:r>
            <a:r>
              <a:rPr lang="zh-CN" altLang="en-US" sz="2800" dirty="0"/>
              <a:t>次加法和正好</a:t>
            </a:r>
            <a:r>
              <a:rPr lang="en-US" altLang="zh-CN" sz="2800" dirty="0"/>
              <a:t>(N+1)/2</a:t>
            </a:r>
            <a:r>
              <a:rPr lang="zh-CN" altLang="en-US" sz="2800" dirty="0"/>
              <a:t>次移位运算。</a:t>
            </a:r>
          </a:p>
        </p:txBody>
      </p:sp>
    </p:spTree>
    <p:extLst>
      <p:ext uri="{BB962C8B-B14F-4D97-AF65-F5344CB8AC3E}">
        <p14:creationId xmlns:p14="http://schemas.microsoft.com/office/powerpoint/2010/main" val="179925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6" name="图片 75" descr="D:\QQ\598107049\Image\C2C\163149885ED5CB3068B96579230F1F63.jpg"/>
          <p:cNvPicPr/>
          <p:nvPr/>
        </p:nvPicPr>
        <p:blipFill>
          <a:blip r:embed="rId3">
            <a:extLst>
              <a:ext uri="{28A0092B-C50C-407E-A947-70E740481C1C}">
                <a14:useLocalDpi xmlns:a14="http://schemas.microsoft.com/office/drawing/2010/main" val="0"/>
              </a:ext>
            </a:extLst>
          </a:blip>
          <a:srcRect/>
          <a:stretch>
            <a:fillRect/>
          </a:stretch>
        </p:blipFill>
        <p:spPr bwMode="auto">
          <a:xfrm rot="16036951">
            <a:off x="2891472" y="1053147"/>
            <a:ext cx="6409055" cy="4751705"/>
          </a:xfrm>
          <a:prstGeom prst="rect">
            <a:avLst/>
          </a:prstGeom>
          <a:noFill/>
          <a:ln>
            <a:noFill/>
          </a:ln>
        </p:spPr>
      </p:pic>
    </p:spTree>
    <p:extLst>
      <p:ext uri="{BB962C8B-B14F-4D97-AF65-F5344CB8AC3E}">
        <p14:creationId xmlns:p14="http://schemas.microsoft.com/office/powerpoint/2010/main" val="33173280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0" y="362484"/>
            <a:ext cx="8934346" cy="6370975"/>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两</a:t>
            </a:r>
            <a:r>
              <a:rPr lang="zh-CN" altLang="en-US" sz="2800" dirty="0" smtClean="0">
                <a:solidFill>
                  <a:prstClr val="black"/>
                </a:solidFill>
                <a:latin typeface="微软雅黑" panose="020B0503020204020204" pitchFamily="34" charset="-122"/>
                <a:ea typeface="微软雅黑" panose="020B0503020204020204" pitchFamily="34" charset="-122"/>
              </a:rPr>
              <a:t>位</a:t>
            </a:r>
            <a:r>
              <a:rPr lang="en-US" altLang="zh-CN" sz="2800" dirty="0" smtClean="0">
                <a:solidFill>
                  <a:prstClr val="black"/>
                </a:solidFill>
                <a:latin typeface="微软雅黑" panose="020B0503020204020204" pitchFamily="34" charset="-122"/>
                <a:ea typeface="微软雅黑" panose="020B0503020204020204" pitchFamily="34" charset="-122"/>
              </a:rPr>
              <a:t>Booth</a:t>
            </a:r>
            <a:r>
              <a:rPr lang="zh-CN" altLang="en-US" sz="2800" dirty="0" smtClean="0">
                <a:solidFill>
                  <a:prstClr val="black"/>
                </a:solidFill>
                <a:latin typeface="微软雅黑" panose="020B0503020204020204" pitchFamily="34" charset="-122"/>
                <a:ea typeface="微软雅黑" panose="020B0503020204020204" pitchFamily="34" charset="-122"/>
              </a:rPr>
              <a:t>算法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2000" kern="0" dirty="0">
                <a:solidFill>
                  <a:srgbClr val="008000"/>
                </a:solidFill>
                <a:latin typeface="NSimSun"/>
                <a:cs typeface="NSimSun"/>
              </a:rPr>
              <a:t>//</a:t>
            </a:r>
            <a:r>
              <a:rPr lang="zh-CN" altLang="zh-CN" sz="2000" kern="0" dirty="0">
                <a:solidFill>
                  <a:srgbClr val="008000"/>
                </a:solidFill>
                <a:latin typeface="NSimSun"/>
                <a:cs typeface="NSimSun"/>
              </a:rPr>
              <a:t>二位</a:t>
            </a:r>
            <a:r>
              <a:rPr lang="en-US" altLang="zh-CN" sz="2000" kern="0" dirty="0">
                <a:solidFill>
                  <a:srgbClr val="008000"/>
                </a:solidFill>
                <a:latin typeface="NSimSun"/>
                <a:cs typeface="NSimSun"/>
              </a:rPr>
              <a:t>Booth</a:t>
            </a:r>
            <a:r>
              <a:rPr lang="zh-CN" altLang="zh-CN" sz="2000" kern="0" dirty="0">
                <a:solidFill>
                  <a:srgbClr val="008000"/>
                </a:solidFill>
                <a:latin typeface="NSimSun"/>
                <a:cs typeface="NSimSun"/>
              </a:rPr>
              <a:t>乘法</a:t>
            </a:r>
            <a:r>
              <a:rPr lang="en-US" altLang="zh-CN" sz="2000" kern="0" dirty="0">
                <a:solidFill>
                  <a:srgbClr val="008000"/>
                </a:solidFill>
                <a:latin typeface="NSimSun"/>
                <a:cs typeface="NSimSun"/>
              </a:rPr>
              <a:t>C</a:t>
            </a:r>
            <a:r>
              <a:rPr lang="zh-CN" altLang="zh-CN" sz="2000" kern="0" dirty="0">
                <a:solidFill>
                  <a:srgbClr val="008000"/>
                </a:solidFill>
                <a:latin typeface="NSimSun"/>
                <a:cs typeface="NSimSun"/>
              </a:rPr>
              <a:t>程序模拟</a:t>
            </a:r>
            <a:r>
              <a:rPr lang="en-US" altLang="zh-CN" sz="2000" kern="0" dirty="0">
                <a:solidFill>
                  <a:srgbClr val="008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808080"/>
                </a:solidFill>
                <a:latin typeface="NSimSun"/>
                <a:cs typeface="NSimSun"/>
              </a:rPr>
              <a:t>#include</a:t>
            </a:r>
            <a:r>
              <a:rPr lang="en-US" altLang="zh-CN" sz="2000" kern="0" dirty="0">
                <a:solidFill>
                  <a:srgbClr val="000000"/>
                </a:solidFill>
                <a:latin typeface="NSimSun"/>
                <a:cs typeface="NSimSun"/>
              </a:rPr>
              <a:t> </a:t>
            </a:r>
            <a:r>
              <a:rPr lang="en-US" altLang="zh-CN" sz="2000" kern="0" dirty="0">
                <a:solidFill>
                  <a:srgbClr val="A31515"/>
                </a:solidFill>
                <a:latin typeface="NSimSun"/>
                <a:cs typeface="NSimSun"/>
              </a:rPr>
              <a:t>&lt;</a:t>
            </a:r>
            <a:r>
              <a:rPr lang="en-US" altLang="zh-CN" sz="2000" kern="0" dirty="0" err="1">
                <a:solidFill>
                  <a:srgbClr val="A31515"/>
                </a:solidFill>
                <a:latin typeface="NSimSun"/>
                <a:cs typeface="NSimSun"/>
              </a:rPr>
              <a:t>stdio.h</a:t>
            </a:r>
            <a:r>
              <a:rPr lang="en-US" altLang="zh-CN" sz="2000" kern="0" dirty="0">
                <a:solidFill>
                  <a:srgbClr val="A31515"/>
                </a:solidFill>
                <a:latin typeface="NSimSun"/>
                <a:cs typeface="NSimSun"/>
              </a:rPr>
              <a:t>&gt;</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typedef</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unsigned</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char</a:t>
            </a:r>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byte</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typedef</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unsigned</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short</a:t>
            </a:r>
            <a:r>
              <a:rPr lang="en-US" altLang="zh-CN" sz="2000" kern="0" dirty="0">
                <a:solidFill>
                  <a:srgbClr val="000000"/>
                </a:solidFill>
                <a:latin typeface="NSimSun"/>
                <a:cs typeface="NSimSun"/>
              </a:rPr>
              <a:t> </a:t>
            </a:r>
            <a:r>
              <a:rPr lang="en-US" altLang="zh-CN" sz="2000" kern="0" dirty="0">
                <a:solidFill>
                  <a:srgbClr val="2B91AF"/>
                </a:solidFill>
                <a:latin typeface="NSimSun"/>
                <a:cs typeface="NSimSun"/>
              </a:rPr>
              <a:t>word</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typedef</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unsigned</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 </a:t>
            </a:r>
            <a:r>
              <a:rPr lang="en-US" altLang="zh-CN" sz="2000" kern="0" dirty="0" err="1">
                <a:solidFill>
                  <a:srgbClr val="2B91AF"/>
                </a:solidFill>
                <a:latin typeface="NSimSun"/>
                <a:cs typeface="NSimSun"/>
              </a:rPr>
              <a:t>dwrd</a:t>
            </a:r>
            <a:r>
              <a:rPr lang="en-US" altLang="zh-CN" sz="2000" kern="0" dirty="0">
                <a:solidFill>
                  <a:srgbClr val="000000"/>
                </a:solidFill>
                <a:latin typeface="NSimSun"/>
                <a:cs typeface="NSimSun"/>
              </a:rPr>
              <a:t>;</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smtClean="0">
                <a:solidFill>
                  <a:srgbClr val="000000"/>
                </a:solidFill>
                <a:latin typeface="NSimSun"/>
                <a:cs typeface="NSimSun"/>
              </a:rPr>
              <a:t>int</a:t>
            </a:r>
            <a:r>
              <a:rPr lang="en-US" altLang="zh-CN" sz="2000" kern="0" dirty="0" smtClean="0">
                <a:solidFill>
                  <a:srgbClr val="000000"/>
                </a:solidFill>
                <a:latin typeface="NSimSun"/>
                <a:cs typeface="NSimSun"/>
              </a:rPr>
              <a:t> main(){</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FF"/>
                </a:solidFill>
                <a:latin typeface="NSimSun"/>
                <a:cs typeface="NSimSun"/>
              </a:rPr>
              <a:t>int</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 x, y;</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2B91AF"/>
                </a:solidFill>
                <a:latin typeface="NSimSun"/>
                <a:cs typeface="NSimSun"/>
              </a:rPr>
              <a:t>dwrd</a:t>
            </a:r>
            <a:r>
              <a:rPr lang="en-US" altLang="zh-CN" sz="2000" kern="0" dirty="0">
                <a:solidFill>
                  <a:srgbClr val="000000"/>
                </a:solidFill>
                <a:latin typeface="NSimSun"/>
                <a:cs typeface="NSimSun"/>
              </a:rPr>
              <a:t> m, y1, y2, </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 my;</a:t>
            </a:r>
            <a:endParaRPr lang="zh-CN" altLang="zh-CN" sz="2400" kern="100" dirty="0">
              <a:cs typeface="Times New Roman"/>
            </a:endParaRPr>
          </a:p>
          <a:p>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while</a:t>
            </a:r>
            <a:r>
              <a:rPr lang="en-US" altLang="zh-CN" sz="2000" kern="0" dirty="0">
                <a:solidFill>
                  <a:srgbClr val="000000"/>
                </a:solidFill>
                <a:latin typeface="NSimSun"/>
                <a:cs typeface="NSimSun"/>
              </a:rPr>
              <a:t>(1){</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scanf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"%d"</a:t>
            </a:r>
            <a:r>
              <a:rPr lang="en-US" altLang="zh-CN" sz="2000" kern="0" dirty="0">
                <a:solidFill>
                  <a:srgbClr val="000000"/>
                </a:solidFill>
                <a:latin typeface="NSimSun"/>
                <a:cs typeface="NSimSun"/>
              </a:rPr>
              <a:t>, &amp;x);</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scanf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"%d"</a:t>
            </a:r>
            <a:r>
              <a:rPr lang="en-US" altLang="zh-CN" sz="2000" kern="0" dirty="0">
                <a:solidFill>
                  <a:srgbClr val="000000"/>
                </a:solidFill>
                <a:latin typeface="NSimSun"/>
                <a:cs typeface="NSimSun"/>
              </a:rPr>
              <a:t>, &amp;y);</a:t>
            </a:r>
            <a:endParaRPr lang="zh-CN" altLang="zh-CN" sz="2400" kern="100" dirty="0">
              <a:cs typeface="Times New Roman"/>
            </a:endParaRPr>
          </a:p>
          <a:p>
            <a:r>
              <a:rPr lang="en-US" altLang="zh-CN" sz="2000" kern="0" dirty="0">
                <a:solidFill>
                  <a:srgbClr val="000000"/>
                </a:solidFill>
                <a:latin typeface="NSimSun"/>
                <a:cs typeface="NSimSun"/>
              </a:rPr>
              <a:t>            </a:t>
            </a:r>
            <a:endParaRPr lang="zh-CN" altLang="zh-CN" sz="2400" kern="100" dirty="0">
              <a:cs typeface="Times New Roman"/>
            </a:endParaRPr>
          </a:p>
          <a:p>
            <a:r>
              <a:rPr lang="en-US" altLang="zh-CN" sz="2000" kern="0" dirty="0">
                <a:solidFill>
                  <a:srgbClr val="000000"/>
                </a:solidFill>
                <a:latin typeface="NSimSun"/>
                <a:cs typeface="NSimSun"/>
              </a:rPr>
              <a:t>                y1 =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)y&lt;&lt;16;</a:t>
            </a:r>
            <a:endParaRPr lang="zh-CN" altLang="zh-CN" sz="2400" kern="100" dirty="0">
              <a:cs typeface="Times New Roman"/>
            </a:endParaRPr>
          </a:p>
          <a:p>
            <a:r>
              <a:rPr lang="en-US" altLang="zh-CN" sz="2000" kern="0" dirty="0">
                <a:solidFill>
                  <a:srgbClr val="000000"/>
                </a:solidFill>
                <a:latin typeface="NSimSun"/>
                <a:cs typeface="NSimSun"/>
              </a:rPr>
              <a:t>                y2 =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)y&lt;&lt;17;</a:t>
            </a:r>
            <a:endParaRPr lang="zh-CN" altLang="zh-CN" sz="2400" kern="100" dirty="0">
              <a:cs typeface="Times New Roman"/>
            </a:endParaRPr>
          </a:p>
          <a:p>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 = -y1;</a:t>
            </a:r>
            <a:endParaRPr lang="zh-CN" altLang="zh-CN" sz="2400" kern="100" dirty="0">
              <a:cs typeface="Times New Roman"/>
            </a:endParaRPr>
          </a:p>
          <a:p>
            <a:r>
              <a:rPr lang="en-US" altLang="zh-CN" sz="2000" kern="0" dirty="0">
                <a:solidFill>
                  <a:srgbClr val="000000"/>
                </a:solidFill>
                <a:latin typeface="NSimSun"/>
                <a:cs typeface="NSimSun"/>
              </a:rPr>
              <a:t>                my = -y2;</a:t>
            </a:r>
            <a:endParaRPr lang="zh-CN" altLang="zh-CN" sz="2400" kern="100" dirty="0">
              <a:cs typeface="Times New Roman"/>
            </a:endParaRPr>
          </a:p>
          <a:p>
            <a:r>
              <a:rPr lang="en-US" altLang="zh-CN" sz="2000" kern="0" dirty="0">
                <a:solidFill>
                  <a:srgbClr val="000000"/>
                </a:solidFill>
                <a:latin typeface="NSimSun"/>
                <a:cs typeface="NSimSun"/>
              </a:rPr>
              <a:t>                m  = ((</a:t>
            </a:r>
            <a:r>
              <a:rPr lang="en-US" altLang="zh-CN" sz="2000" kern="0" dirty="0">
                <a:solidFill>
                  <a:srgbClr val="0000FF"/>
                </a:solidFill>
                <a:latin typeface="NSimSun"/>
                <a:cs typeface="NSimSun"/>
              </a:rPr>
              <a:t>long</a:t>
            </a:r>
            <a:r>
              <a:rPr lang="en-US" altLang="zh-CN" sz="2000" kern="0" dirty="0">
                <a:solidFill>
                  <a:srgbClr val="000000"/>
                </a:solidFill>
                <a:latin typeface="NSimSun"/>
                <a:cs typeface="NSimSun"/>
              </a:rPr>
              <a:t>)x&lt;&lt;1)&amp;0xFFFF</a:t>
            </a:r>
            <a:r>
              <a:rPr lang="en-US" altLang="zh-CN" sz="2000" kern="0" dirty="0" smtClean="0">
                <a:solidFill>
                  <a:srgbClr val="000000"/>
                </a:solidFill>
                <a:latin typeface="NSimSun"/>
                <a:cs typeface="NSimSun"/>
              </a:rPr>
              <a:t>;</a:t>
            </a:r>
          </a:p>
          <a:p>
            <a:pPr lvl="0"/>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printf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"%lx,%lx,%lx,%lx,%</a:t>
            </a:r>
            <a:r>
              <a:rPr lang="en-US" altLang="zh-CN" sz="2000" kern="0" dirty="0" err="1">
                <a:solidFill>
                  <a:srgbClr val="A31515"/>
                </a:solidFill>
                <a:latin typeface="NSimSun"/>
                <a:cs typeface="NSimSun"/>
              </a:rPr>
              <a:t>ld</a:t>
            </a:r>
            <a:r>
              <a:rPr lang="en-US" altLang="zh-CN" sz="2000" kern="0" dirty="0">
                <a:solidFill>
                  <a:srgbClr val="A31515"/>
                </a:solidFill>
                <a:latin typeface="NSimSun"/>
                <a:cs typeface="NSimSun"/>
              </a:rPr>
              <a:t>\n"</a:t>
            </a:r>
            <a:r>
              <a:rPr lang="en-US" altLang="zh-CN" sz="2000" kern="0" dirty="0">
                <a:solidFill>
                  <a:srgbClr val="000000"/>
                </a:solidFill>
                <a:latin typeface="NSimSun"/>
                <a:cs typeface="NSimSun"/>
              </a:rPr>
              <a:t>, y1, y2, </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 my, m</a:t>
            </a:r>
            <a:r>
              <a:rPr lang="en-US" altLang="zh-CN" sz="2000" kern="0" dirty="0" smtClean="0">
                <a:solidFill>
                  <a:srgbClr val="000000"/>
                </a:solidFill>
                <a:latin typeface="NSimSun"/>
                <a:cs typeface="NSimSun"/>
              </a:rPr>
              <a:t>);</a:t>
            </a:r>
            <a:endParaRPr lang="zh-CN" altLang="zh-CN" sz="2400" kern="100" dirty="0">
              <a:solidFill>
                <a:prstClr val="black"/>
              </a:solidFill>
              <a:cs typeface="Times New Roman"/>
            </a:endParaRPr>
          </a:p>
        </p:txBody>
      </p:sp>
      <p:sp>
        <p:nvSpPr>
          <p:cNvPr id="2" name="TextBox 1"/>
          <p:cNvSpPr txBox="1"/>
          <p:nvPr/>
        </p:nvSpPr>
        <p:spPr>
          <a:xfrm>
            <a:off x="6863862" y="1121259"/>
            <a:ext cx="5662246" cy="5940088"/>
          </a:xfrm>
          <a:prstGeom prst="rect">
            <a:avLst/>
          </a:prstGeom>
          <a:noFill/>
        </p:spPr>
        <p:txBody>
          <a:bodyPr wrap="square" rtlCol="0">
            <a:spAutoFit/>
          </a:bodyPr>
          <a:lstStyle/>
          <a:p>
            <a:pPr lvl="0"/>
            <a:r>
              <a:rPr lang="en-US" altLang="zh-CN" sz="2000" kern="0" dirty="0" smtClean="0">
                <a:solidFill>
                  <a:srgbClr val="0000FF"/>
                </a:solidFill>
                <a:latin typeface="NSimSun"/>
                <a:cs typeface="NSimSun"/>
              </a:rPr>
              <a:t>for</a:t>
            </a:r>
            <a:r>
              <a:rPr lang="en-US" altLang="zh-CN" sz="2000" kern="0" dirty="0" smtClean="0">
                <a:solidFill>
                  <a:srgbClr val="000000"/>
                </a:solidFill>
                <a:latin typeface="NSimSun"/>
                <a:cs typeface="NSimSun"/>
              </a:rPr>
              <a:t>(</a:t>
            </a:r>
            <a:r>
              <a:rPr lang="en-US" altLang="zh-CN" sz="2000" kern="0" dirty="0" err="1" smtClean="0">
                <a:solidFill>
                  <a:srgbClr val="000000"/>
                </a:solidFill>
                <a:latin typeface="NSimSun"/>
                <a:cs typeface="NSimSun"/>
              </a:rPr>
              <a:t>i</a:t>
            </a:r>
            <a:r>
              <a:rPr lang="en-US" altLang="zh-CN" sz="2000" kern="0" dirty="0" smtClean="0">
                <a:solidFill>
                  <a:srgbClr val="000000"/>
                </a:solidFill>
                <a:latin typeface="NSimSun"/>
                <a:cs typeface="NSimSun"/>
              </a:rPr>
              <a:t>=0</a:t>
            </a:r>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&lt;7; </a:t>
            </a:r>
            <a:r>
              <a:rPr lang="en-US" altLang="zh-CN" sz="2000" kern="0" dirty="0" err="1">
                <a:solidFill>
                  <a:srgbClr val="000000"/>
                </a:solidFill>
                <a:latin typeface="NSimSun"/>
                <a:cs typeface="NSimSun"/>
              </a:rPr>
              <a:t>i</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smtClean="0">
                <a:solidFill>
                  <a:srgbClr val="0000FF"/>
                </a:solidFill>
                <a:latin typeface="NSimSun"/>
                <a:cs typeface="NSimSun"/>
              </a:rPr>
              <a:t>switch</a:t>
            </a:r>
            <a:r>
              <a:rPr lang="en-US" altLang="zh-CN" sz="2000" kern="0" dirty="0" smtClean="0">
                <a:solidFill>
                  <a:srgbClr val="000000"/>
                </a:solidFill>
                <a:latin typeface="NSimSun"/>
                <a:cs typeface="NSimSun"/>
              </a:rPr>
              <a:t>(m&amp;7</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smtClean="0">
                <a:solidFill>
                  <a:srgbClr val="0000FF"/>
                </a:solidFill>
                <a:latin typeface="NSimSun"/>
                <a:cs typeface="NSimSun"/>
              </a:rPr>
              <a:t>                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0:</a:t>
            </a:r>
            <a:endParaRPr lang="zh-CN" altLang="zh-CN" sz="2400" kern="100" dirty="0">
              <a:solidFill>
                <a:prstClr val="black"/>
              </a:solidFill>
              <a:cs typeface="Times New Roman"/>
            </a:endParaRPr>
          </a:p>
          <a:p>
            <a:pPr lvl="0"/>
            <a:r>
              <a:rPr lang="en-US" altLang="zh-CN" sz="2000" kern="0" dirty="0" smtClean="0">
                <a:solidFill>
                  <a:srgbClr val="0000FF"/>
                </a:solidFill>
                <a:latin typeface="NSimSun"/>
                <a:cs typeface="NSimSun"/>
              </a:rPr>
              <a:t>                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7: </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smtClean="0">
                <a:solidFill>
                  <a:srgbClr val="0000FF"/>
                </a:solidFill>
                <a:latin typeface="NSimSun"/>
                <a:cs typeface="NSimSun"/>
              </a:rPr>
              <a:t>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1:</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smtClean="0">
                <a:solidFill>
                  <a:srgbClr val="000000"/>
                </a:solidFill>
                <a:latin typeface="NSimSun"/>
                <a:cs typeface="NSimSun"/>
              </a:rPr>
              <a:t> </a:t>
            </a:r>
            <a:r>
              <a:rPr lang="en-US" altLang="zh-CN" sz="2000" kern="0" dirty="0">
                <a:solidFill>
                  <a:srgbClr val="0000FF"/>
                </a:solidFill>
                <a:latin typeface="NSimSun"/>
                <a:cs typeface="NSimSun"/>
              </a:rPr>
              <a:t>case</a:t>
            </a:r>
            <a:r>
              <a:rPr lang="en-US" altLang="zh-CN" sz="2000" kern="0" dirty="0">
                <a:solidFill>
                  <a:srgbClr val="000000"/>
                </a:solidFill>
                <a:latin typeface="NSimSun"/>
                <a:cs typeface="NSimSun"/>
              </a:rPr>
              <a:t> 2: m+=y1; </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smtClean="0">
                <a:solidFill>
                  <a:srgbClr val="000000"/>
                </a:solidFill>
                <a:latin typeface="NSimSun"/>
                <a:cs typeface="NSimSun"/>
              </a:rPr>
              <a:t> </a:t>
            </a:r>
            <a:r>
              <a:rPr lang="en-US" altLang="zh-CN" sz="2000" kern="0" dirty="0" smtClean="0">
                <a:solidFill>
                  <a:srgbClr val="0000FF"/>
                </a:solidFill>
                <a:latin typeface="NSimSun"/>
                <a:cs typeface="NSimSun"/>
              </a:rPr>
              <a:t>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3: m+=y2; </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smtClean="0">
                <a:solidFill>
                  <a:srgbClr val="000000"/>
                </a:solidFill>
                <a:latin typeface="NSimSun"/>
                <a:cs typeface="NSimSun"/>
              </a:rPr>
              <a:t> </a:t>
            </a:r>
            <a:r>
              <a:rPr lang="en-US" altLang="zh-CN" sz="2000" kern="0" dirty="0" smtClean="0">
                <a:solidFill>
                  <a:srgbClr val="0000FF"/>
                </a:solidFill>
                <a:latin typeface="NSimSun"/>
                <a:cs typeface="NSimSun"/>
              </a:rPr>
              <a:t>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4: m+=my; </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smtClean="0">
                <a:solidFill>
                  <a:srgbClr val="0000FF"/>
                </a:solidFill>
                <a:latin typeface="NSimSun"/>
                <a:cs typeface="NSimSun"/>
              </a:rPr>
              <a:t>                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5:</a:t>
            </a:r>
            <a:endParaRPr lang="zh-CN" altLang="zh-CN" sz="2400" kern="100" dirty="0">
              <a:solidFill>
                <a:prstClr val="black"/>
              </a:solidFill>
              <a:cs typeface="Times New Roman"/>
            </a:endParaRPr>
          </a:p>
          <a:p>
            <a:pPr lvl="0"/>
            <a:r>
              <a:rPr lang="en-US" altLang="zh-CN" sz="2000" kern="0" dirty="0" smtClean="0">
                <a:solidFill>
                  <a:srgbClr val="0000FF"/>
                </a:solidFill>
                <a:latin typeface="NSimSun"/>
                <a:cs typeface="NSimSun"/>
              </a:rPr>
              <a:t>                case</a:t>
            </a:r>
            <a:r>
              <a:rPr lang="en-US" altLang="zh-CN" sz="2000" kern="0" dirty="0" smtClean="0">
                <a:solidFill>
                  <a:srgbClr val="000000"/>
                </a:solidFill>
                <a:latin typeface="NSimSun"/>
                <a:cs typeface="NSimSun"/>
              </a:rPr>
              <a:t> </a:t>
            </a:r>
            <a:r>
              <a:rPr lang="en-US" altLang="zh-CN" sz="2000" kern="0" dirty="0">
                <a:solidFill>
                  <a:srgbClr val="000000"/>
                </a:solidFill>
                <a:latin typeface="NSimSun"/>
                <a:cs typeface="NSimSun"/>
              </a:rPr>
              <a:t>6: m+=</a:t>
            </a:r>
            <a:r>
              <a:rPr lang="en-US" altLang="zh-CN" sz="2000" kern="0" dirty="0" err="1">
                <a:solidFill>
                  <a:srgbClr val="000000"/>
                </a:solidFill>
                <a:latin typeface="NSimSun"/>
                <a:cs typeface="NSimSun"/>
              </a:rPr>
              <a:t>ny</a:t>
            </a:r>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m&gt;&gt;=2;</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 m&gt;&gt;=2;</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err="1">
                <a:solidFill>
                  <a:srgbClr val="000000"/>
                </a:solidFill>
                <a:latin typeface="NSimSun"/>
                <a:cs typeface="NSimSun"/>
              </a:rPr>
              <a:t>printf</a:t>
            </a:r>
            <a:r>
              <a:rPr lang="en-US" altLang="zh-CN" sz="2000" kern="0" dirty="0">
                <a:solidFill>
                  <a:srgbClr val="000000"/>
                </a:solidFill>
                <a:latin typeface="NSimSun"/>
                <a:cs typeface="NSimSun"/>
              </a:rPr>
              <a:t>(</a:t>
            </a:r>
            <a:r>
              <a:rPr lang="en-US" altLang="zh-CN" sz="2000" kern="0" dirty="0">
                <a:solidFill>
                  <a:srgbClr val="A31515"/>
                </a:solidFill>
                <a:latin typeface="NSimSun"/>
                <a:cs typeface="NSimSun"/>
              </a:rPr>
              <a:t>"%d x %d = %d -=&gt; %</a:t>
            </a:r>
            <a:r>
              <a:rPr lang="en-US" altLang="zh-CN" sz="2000" kern="0" dirty="0" err="1">
                <a:solidFill>
                  <a:srgbClr val="A31515"/>
                </a:solidFill>
                <a:latin typeface="NSimSun"/>
                <a:cs typeface="NSimSun"/>
              </a:rPr>
              <a:t>ld</a:t>
            </a:r>
            <a:r>
              <a:rPr lang="en-US" altLang="zh-CN" sz="2000" kern="0" dirty="0">
                <a:solidFill>
                  <a:srgbClr val="A31515"/>
                </a:solidFill>
                <a:latin typeface="NSimSun"/>
                <a:cs typeface="NSimSun"/>
              </a:rPr>
              <a:t>\n------------\n"</a:t>
            </a:r>
            <a:r>
              <a:rPr lang="en-US" altLang="zh-CN" sz="2000" kern="0" dirty="0">
                <a:solidFill>
                  <a:srgbClr val="000000"/>
                </a:solidFill>
                <a:latin typeface="NSimSun"/>
                <a:cs typeface="NSimSun"/>
              </a:rPr>
              <a:t>, x, y, x*y, m);</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a:solidFill>
                  <a:srgbClr val="0000FF"/>
                </a:solidFill>
                <a:latin typeface="NSimSun"/>
                <a:cs typeface="NSimSun"/>
              </a:rPr>
              <a:t>if</a:t>
            </a:r>
            <a:r>
              <a:rPr lang="en-US" altLang="zh-CN" sz="2000" kern="0" dirty="0">
                <a:solidFill>
                  <a:srgbClr val="000000"/>
                </a:solidFill>
                <a:latin typeface="NSimSun"/>
                <a:cs typeface="NSimSun"/>
              </a:rPr>
              <a:t>(</a:t>
            </a:r>
            <a:r>
              <a:rPr lang="en-US" altLang="zh-CN" sz="2000" kern="0" dirty="0" err="1">
                <a:solidFill>
                  <a:srgbClr val="000000"/>
                </a:solidFill>
                <a:latin typeface="NSimSun"/>
                <a:cs typeface="NSimSun"/>
              </a:rPr>
              <a:t>getch</a:t>
            </a:r>
            <a:r>
              <a:rPr lang="en-US" altLang="zh-CN" sz="2000" kern="0" dirty="0">
                <a:solidFill>
                  <a:srgbClr val="000000"/>
                </a:solidFill>
                <a:latin typeface="NSimSun"/>
                <a:cs typeface="NSimSun"/>
              </a:rPr>
              <a:t>()==27)</a:t>
            </a:r>
            <a:r>
              <a:rPr lang="en-US" altLang="zh-CN" sz="2000" kern="0" dirty="0">
                <a:solidFill>
                  <a:srgbClr val="0000FF"/>
                </a:solidFill>
                <a:latin typeface="NSimSun"/>
                <a:cs typeface="NSimSun"/>
              </a:rPr>
              <a:t>break</a:t>
            </a:r>
            <a:r>
              <a:rPr lang="en-US" altLang="zh-CN" sz="2000" kern="0" dirty="0">
                <a:solidFill>
                  <a:srgbClr val="000000"/>
                </a:solidFill>
                <a:latin typeface="NSimSun"/>
                <a:cs typeface="NSimSun"/>
              </a:rPr>
              <a:t>;</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r>
              <a:rPr lang="en-US" altLang="zh-CN" sz="2000" kern="0" dirty="0" smtClean="0">
                <a:solidFill>
                  <a:srgbClr val="000000"/>
                </a:solidFill>
                <a:latin typeface="NSimSun"/>
                <a:cs typeface="NSimSun"/>
              </a:rPr>
              <a:t>}</a:t>
            </a:r>
          </a:p>
          <a:p>
            <a:pPr lvl="0"/>
            <a:r>
              <a:rPr lang="en-US" altLang="zh-CN" sz="2000" kern="0" dirty="0" smtClean="0">
                <a:solidFill>
                  <a:srgbClr val="000000"/>
                </a:solidFill>
                <a:latin typeface="NSimSun"/>
                <a:cs typeface="Times New Roman"/>
              </a:rPr>
              <a:t>return 0;</a:t>
            </a:r>
            <a:endParaRPr lang="zh-CN" altLang="zh-CN" sz="2400" kern="100" dirty="0">
              <a:solidFill>
                <a:prstClr val="black"/>
              </a:solidFill>
              <a:cs typeface="Times New Roman"/>
            </a:endParaRPr>
          </a:p>
          <a:p>
            <a:pPr lvl="0"/>
            <a:r>
              <a:rPr lang="en-US" altLang="zh-CN" sz="2000" kern="0" dirty="0">
                <a:solidFill>
                  <a:srgbClr val="000000"/>
                </a:solidFill>
                <a:latin typeface="NSimSun"/>
                <a:cs typeface="NSimSun"/>
              </a:rPr>
              <a:t>    }</a:t>
            </a:r>
            <a:endParaRPr lang="zh-CN" altLang="en-US"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694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1494608"/>
            <a:ext cx="8934346" cy="3970318"/>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1</a:t>
            </a:r>
            <a:r>
              <a:rPr lang="zh-CN" altLang="en-US" sz="2800" dirty="0">
                <a:solidFill>
                  <a:prstClr val="black"/>
                </a:solidFill>
                <a:latin typeface="微软雅黑" panose="020B0503020204020204" pitchFamily="34" charset="-122"/>
                <a:ea typeface="微软雅黑" panose="020B0503020204020204" pitchFamily="34" charset="-122"/>
              </a:rPr>
              <a:t>、恢复余数除法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t>方法：</a:t>
            </a:r>
          </a:p>
          <a:p>
            <a:r>
              <a:rPr lang="zh-CN" altLang="en-US" sz="2800" dirty="0"/>
              <a:t>必须先作，减法</a:t>
            </a:r>
            <a:r>
              <a:rPr lang="en-US" altLang="zh-CN" sz="2800" dirty="0"/>
              <a:t>,</a:t>
            </a:r>
            <a:r>
              <a:rPr lang="zh-CN" altLang="en-US" sz="2800" dirty="0"/>
              <a:t>若余数为正</a:t>
            </a:r>
            <a:r>
              <a:rPr lang="en-US" altLang="zh-CN" sz="2800" dirty="0"/>
              <a:t>,</a:t>
            </a:r>
            <a:r>
              <a:rPr lang="zh-CN" altLang="en-US" sz="2800" dirty="0"/>
              <a:t>才知道够减；若余数为负</a:t>
            </a:r>
            <a:r>
              <a:rPr lang="en-US" altLang="zh-CN" sz="2800" dirty="0"/>
              <a:t>,</a:t>
            </a:r>
            <a:r>
              <a:rPr lang="zh-CN" altLang="en-US" sz="2800" dirty="0"/>
              <a:t>才知道不够减。不够减时必须恢复原来的余数，以便再继续往下运算。这种方法称为恢复余数法。要恢复原来的余数</a:t>
            </a:r>
            <a:r>
              <a:rPr lang="en-US" altLang="zh-CN" sz="2800" dirty="0"/>
              <a:t>,</a:t>
            </a:r>
            <a:r>
              <a:rPr lang="zh-CN" altLang="en-US" sz="2800" dirty="0"/>
              <a:t>只要当前的余数加上除数即可</a:t>
            </a:r>
            <a:r>
              <a:rPr lang="zh-CN" altLang="en-US" sz="2800" dirty="0" smtClean="0"/>
              <a:t>。</a:t>
            </a:r>
            <a:endParaRPr lang="en-US" altLang="zh-CN" sz="2800" dirty="0" smtClean="0"/>
          </a:p>
          <a:p>
            <a:r>
              <a:rPr lang="zh-CN" altLang="en-US" sz="2800" dirty="0" smtClean="0"/>
              <a:t>算法分析</a:t>
            </a:r>
            <a:r>
              <a:rPr lang="zh-CN" altLang="en-US" sz="2800" dirty="0"/>
              <a:t>：</a:t>
            </a:r>
          </a:p>
          <a:p>
            <a:r>
              <a:rPr lang="zh-CN" altLang="en-US" sz="2800" dirty="0"/>
              <a:t>两个位数相除需要做最多</a:t>
            </a:r>
            <a:r>
              <a:rPr lang="en-US" altLang="zh-CN" sz="2800" dirty="0"/>
              <a:t>quotient</a:t>
            </a:r>
            <a:r>
              <a:rPr lang="zh-CN" altLang="en-US" sz="2800" dirty="0"/>
              <a:t>次加法，正好</a:t>
            </a:r>
            <a:r>
              <a:rPr lang="en-US" altLang="zh-CN" sz="2800" dirty="0"/>
              <a:t>quotient</a:t>
            </a:r>
            <a:r>
              <a:rPr lang="zh-CN" altLang="en-US" sz="2800" dirty="0"/>
              <a:t>次减法运算和正好</a:t>
            </a:r>
            <a:r>
              <a:rPr lang="en-US" altLang="zh-CN" sz="2800" dirty="0"/>
              <a:t>quotient</a:t>
            </a:r>
            <a:r>
              <a:rPr lang="zh-CN" altLang="en-US" sz="2800" dirty="0"/>
              <a:t>次移位运算。</a:t>
            </a:r>
          </a:p>
        </p:txBody>
      </p:sp>
    </p:spTree>
    <p:extLst>
      <p:ext uri="{BB962C8B-B14F-4D97-AF65-F5344CB8AC3E}">
        <p14:creationId xmlns:p14="http://schemas.microsoft.com/office/powerpoint/2010/main" val="222507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363" y="-17463"/>
            <a:ext cx="5114925" cy="689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4012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0" y="308103"/>
            <a:ext cx="9196754" cy="7011442"/>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恢复余数除法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1600" kern="0" dirty="0" smtClean="0">
                <a:solidFill>
                  <a:srgbClr val="0000FF"/>
                </a:solidFill>
                <a:latin typeface="NSimSun"/>
                <a:cs typeface="NSimSun"/>
              </a:rPr>
              <a:t>void</a:t>
            </a:r>
            <a:r>
              <a:rPr lang="en-US" altLang="zh-CN" sz="1600" kern="0" dirty="0" smtClean="0">
                <a:solidFill>
                  <a:srgbClr val="000000"/>
                </a:solidFill>
                <a:latin typeface="NSimSun"/>
                <a:cs typeface="NSimSun"/>
              </a:rPr>
              <a:t> </a:t>
            </a:r>
            <a:r>
              <a:rPr lang="en-US" altLang="zh-CN" sz="1600" kern="0" dirty="0">
                <a:solidFill>
                  <a:srgbClr val="000000"/>
                </a:solidFill>
                <a:latin typeface="NSimSun"/>
                <a:cs typeface="NSimSun"/>
              </a:rPr>
              <a:t>mdiv(</a:t>
            </a:r>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word32</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word32</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 m, n, k;</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I, J, j1;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 = 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 &gt;&gt; 31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 &gt;&gt; 31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I =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J =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I =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J =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j1 = ~J + 1;</a:t>
            </a:r>
            <a:endParaRPr lang="zh-CN" altLang="zh-CN" sz="1600" kern="100" dirty="0">
              <a:cs typeface="Times New Roman"/>
            </a:endParaRPr>
          </a:p>
          <a:p>
            <a:r>
              <a:rPr lang="en-US" altLang="zh-CN" sz="1600" kern="0" dirty="0">
                <a:solidFill>
                  <a:srgbClr val="000000"/>
                </a:solidFill>
                <a:latin typeface="NSimSun"/>
                <a:cs typeface="NSimSun"/>
              </a:rPr>
              <a:t>	n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for</a:t>
            </a:r>
            <a:r>
              <a:rPr lang="en-US" altLang="zh-CN" sz="1600" kern="0" dirty="0">
                <a:solidFill>
                  <a:srgbClr val="000000"/>
                </a:solidFill>
                <a:latin typeface="NSimSun"/>
                <a:cs typeface="NSimSun"/>
              </a:rPr>
              <a:t> (k = 0; k&lt;32; k++) {</a:t>
            </a:r>
            <a:endParaRPr lang="zh-CN" altLang="zh-CN" sz="1600" kern="100" dirty="0">
              <a:cs typeface="Times New Roman"/>
            </a:endParaRPr>
          </a:p>
          <a:p>
            <a:r>
              <a:rPr lang="en-US" altLang="zh-CN" sz="1600" kern="0" dirty="0">
                <a:solidFill>
                  <a:srgbClr val="000000"/>
                </a:solidFill>
                <a:latin typeface="NSimSun"/>
                <a:cs typeface="NSimSun"/>
              </a:rPr>
              <a:t>		I = I &lt;&lt; 1;</a:t>
            </a:r>
            <a:endParaRPr lang="zh-CN" altLang="zh-CN" sz="1600" kern="100" dirty="0">
              <a:cs typeface="Times New Roman"/>
            </a:endParaRPr>
          </a:p>
          <a:p>
            <a:r>
              <a:rPr lang="en-US" altLang="zh-CN" sz="1600" kern="0" dirty="0">
                <a:solidFill>
                  <a:srgbClr val="000000"/>
                </a:solidFill>
                <a:latin typeface="NSimSun"/>
                <a:cs typeface="NSimSun"/>
              </a:rPr>
              <a:t>		I = I - (J &lt;&lt; 32);</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(n == 1) {</a:t>
            </a:r>
            <a:endParaRPr lang="zh-CN" altLang="zh-CN" sz="1600" kern="100" dirty="0">
              <a:cs typeface="Times New Roman"/>
            </a:endParaRPr>
          </a:p>
          <a:p>
            <a:r>
              <a:rPr lang="en-US" altLang="zh-CN" sz="1600" kern="0" dirty="0">
                <a:solidFill>
                  <a:srgbClr val="000000"/>
                </a:solidFill>
                <a:latin typeface="NSimSun"/>
                <a:cs typeface="NSimSun"/>
              </a:rPr>
              <a:t>			I = I + (J &lt;&lt; 32);</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8000"/>
                </a:solidFill>
                <a:latin typeface="NSimSun"/>
                <a:cs typeface="NSimSun"/>
              </a:rPr>
              <a:t>//Do nothing. </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p:txBody>
      </p:sp>
      <p:sp>
        <p:nvSpPr>
          <p:cNvPr id="2" name="TextBox 1"/>
          <p:cNvSpPr txBox="1"/>
          <p:nvPr/>
        </p:nvSpPr>
        <p:spPr>
          <a:xfrm>
            <a:off x="5784137" y="1439701"/>
            <a:ext cx="5662246" cy="4770537"/>
          </a:xfrm>
          <a:prstGeom prst="rect">
            <a:avLst/>
          </a:prstGeom>
          <a:noFill/>
        </p:spPr>
        <p:txBody>
          <a:bodyPr wrap="square" rtlCol="0">
            <a:spAutoFit/>
          </a:bodyPr>
          <a:lstStyle/>
          <a:p>
            <a:pPr lvl="0"/>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(I &amp; 0x80000000)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n = 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n = 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I = I | n;</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"Quotient: -%.4x\n"</a:t>
            </a:r>
            <a:r>
              <a:rPr lang="en-US" altLang="zh-CN" sz="1600" kern="0" dirty="0">
                <a:solidFill>
                  <a:srgbClr val="000000"/>
                </a:solidFill>
                <a:latin typeface="NSimSun"/>
                <a:cs typeface="NSimSun"/>
              </a:rPr>
              <a:t>, I &amp; 0x0000FFFF);</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"Quotient: -%.4x\n"</a:t>
            </a:r>
            <a:r>
              <a:rPr lang="en-US" altLang="zh-CN" sz="1600" kern="0" dirty="0">
                <a:solidFill>
                  <a:srgbClr val="000000"/>
                </a:solidFill>
                <a:latin typeface="NSimSun"/>
                <a:cs typeface="NSimSun"/>
              </a:rPr>
              <a:t>, (~(~(I &amp; 0x0000FFFF) + 1) &amp; 0x0000FFFF) + 1);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"Reminder: %.4x\n"</a:t>
            </a:r>
            <a:r>
              <a:rPr lang="en-US" altLang="zh-CN" sz="1600" kern="0" dirty="0">
                <a:solidFill>
                  <a:srgbClr val="000000"/>
                </a:solidFill>
                <a:latin typeface="NSimSun"/>
                <a:cs typeface="NSimSun"/>
              </a:rPr>
              <a:t>, I &gt;&gt; 32);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"Reminder: -%.4x\n"</a:t>
            </a:r>
            <a:r>
              <a:rPr lang="en-US" altLang="zh-CN" sz="1600" kern="0" dirty="0">
                <a:solidFill>
                  <a:srgbClr val="000000"/>
                </a:solidFill>
                <a:latin typeface="NSimSun"/>
                <a:cs typeface="NSimSun"/>
              </a:rPr>
              <a:t>, (~(~(I &gt;&gt; 32) + 1) &amp; 0x0000FFFF) + 1);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p:txBody>
      </p:sp>
    </p:spTree>
    <p:extLst>
      <p:ext uri="{BB962C8B-B14F-4D97-AF65-F5344CB8AC3E}">
        <p14:creationId xmlns:p14="http://schemas.microsoft.com/office/powerpoint/2010/main" val="210111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1494608"/>
            <a:ext cx="8934346" cy="3970318"/>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a:solidFill>
                  <a:prstClr val="black"/>
                </a:solidFill>
                <a:latin typeface="微软雅黑" panose="020B0503020204020204" pitchFamily="34" charset="-122"/>
                <a:ea typeface="微软雅黑" panose="020B0503020204020204" pitchFamily="34" charset="-122"/>
              </a:rPr>
              <a:t>、不恢复余数除法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800" dirty="0"/>
              <a:t>方法：</a:t>
            </a:r>
          </a:p>
          <a:p>
            <a:r>
              <a:rPr lang="zh-CN" altLang="en-US" sz="2800" dirty="0"/>
              <a:t>不恢复余数法特点是运算过程中如出现不够减，则不必恢复余数，根据余数符号</a:t>
            </a:r>
            <a:r>
              <a:rPr lang="en-US" altLang="zh-CN" sz="2800" dirty="0"/>
              <a:t>,</a:t>
            </a:r>
            <a:r>
              <a:rPr lang="zh-CN" altLang="en-US" sz="2800" dirty="0"/>
              <a:t>可以继续往下运算（相当于在下一位的运算中补偿），余数为负则移位并加上除数，余数为正则移位并减去除数，加减交替</a:t>
            </a:r>
            <a:r>
              <a:rPr lang="zh-CN" altLang="en-US" sz="2800" dirty="0" smtClean="0"/>
              <a:t>。</a:t>
            </a:r>
            <a:endParaRPr lang="en-US" altLang="zh-CN" sz="2800" dirty="0" smtClean="0"/>
          </a:p>
          <a:p>
            <a:r>
              <a:rPr lang="zh-CN" altLang="en-US" sz="2800" dirty="0" smtClean="0"/>
              <a:t>算法分析</a:t>
            </a:r>
            <a:r>
              <a:rPr lang="zh-CN" altLang="en-US" sz="2800" dirty="0"/>
              <a:t>：</a:t>
            </a:r>
          </a:p>
          <a:p>
            <a:r>
              <a:rPr lang="zh-CN" altLang="en-US" sz="2800" dirty="0"/>
              <a:t>两个位数相除需要做正好</a:t>
            </a:r>
            <a:r>
              <a:rPr lang="en-US" altLang="zh-CN" sz="2800" dirty="0"/>
              <a:t>quotient</a:t>
            </a:r>
            <a:r>
              <a:rPr lang="zh-CN" altLang="en-US" sz="2800" dirty="0"/>
              <a:t>次加减法运算和正好</a:t>
            </a:r>
            <a:r>
              <a:rPr lang="en-US" altLang="zh-CN" sz="2800" dirty="0"/>
              <a:t>quotient</a:t>
            </a:r>
            <a:r>
              <a:rPr lang="zh-CN" altLang="en-US" sz="2800" dirty="0"/>
              <a:t>次移位运算。</a:t>
            </a:r>
          </a:p>
        </p:txBody>
      </p:sp>
    </p:spTree>
    <p:extLst>
      <p:ext uri="{BB962C8B-B14F-4D97-AF65-F5344CB8AC3E}">
        <p14:creationId xmlns:p14="http://schemas.microsoft.com/office/powerpoint/2010/main" val="87146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TextBox 4"/>
          <p:cNvSpPr txBox="1"/>
          <p:nvPr/>
        </p:nvSpPr>
        <p:spPr>
          <a:xfrm>
            <a:off x="1277918" y="1080610"/>
            <a:ext cx="5069306" cy="5509200"/>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、码转数</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kern="0" dirty="0" smtClean="0">
              <a:solidFill>
                <a:srgbClr val="000000"/>
              </a:solidFill>
              <a:latin typeface="NSimSun"/>
              <a:cs typeface="NSimSun"/>
            </a:endParaRPr>
          </a:p>
          <a:p>
            <a:r>
              <a:rPr lang="en-US" altLang="zh-CN" kern="0" dirty="0">
                <a:solidFill>
                  <a:srgbClr val="0000FF"/>
                </a:solidFill>
                <a:latin typeface="NSimSun"/>
                <a:cs typeface="NSimSun"/>
              </a:rPr>
              <a:t>char</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mtoa</a:t>
            </a:r>
            <a:r>
              <a:rPr lang="en-US" altLang="zh-CN" kern="0" dirty="0">
                <a:solidFill>
                  <a:srgbClr val="000000"/>
                </a:solidFill>
                <a:latin typeface="NSimSun"/>
                <a:cs typeface="NSimSun"/>
              </a:rPr>
              <a:t>(</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 s;</a:t>
            </a:r>
            <a:endParaRPr lang="zh-CN" altLang="zh-CN" sz="2000" kern="100" dirty="0">
              <a:cs typeface="Times New Roman"/>
            </a:endParaRPr>
          </a:p>
          <a:p>
            <a:r>
              <a:rPr lang="en-US" altLang="zh-CN" kern="0" dirty="0">
                <a:solidFill>
                  <a:srgbClr val="000000"/>
                </a:solidFill>
                <a:latin typeface="NSimSun"/>
                <a:cs typeface="NSimSun"/>
              </a:rPr>
              <a:t>    s=(</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a:t>
            </a:r>
            <a:r>
              <a:rPr lang="en-US" altLang="zh-CN" kern="0" dirty="0" err="1">
                <a:solidFill>
                  <a:srgbClr val="000000"/>
                </a:solidFill>
                <a:latin typeface="NSimSun"/>
                <a:cs typeface="NSimSun"/>
              </a:rPr>
              <a:t>malloc</a:t>
            </a:r>
            <a:r>
              <a:rPr lang="en-US" altLang="zh-CN" kern="0" dirty="0">
                <a:solidFill>
                  <a:srgbClr val="000000"/>
                </a:solidFill>
                <a:latin typeface="NSimSun"/>
                <a:cs typeface="NSimSun"/>
              </a:rPr>
              <a:t>(</a:t>
            </a:r>
            <a:r>
              <a:rPr lang="en-US" altLang="zh-CN" kern="0" dirty="0" err="1">
                <a:solidFill>
                  <a:srgbClr val="0000FF"/>
                </a:solidFill>
                <a:latin typeface="NSimSun"/>
                <a:cs typeface="NSimSun"/>
              </a:rPr>
              <a:t>sizeof</a:t>
            </a:r>
            <a:r>
              <a:rPr lang="en-US" altLang="zh-CN" kern="0" dirty="0">
                <a:solidFill>
                  <a:srgbClr val="000000"/>
                </a:solidFill>
                <a:latin typeface="NSimSun"/>
                <a:cs typeface="NSimSun"/>
              </a:rPr>
              <a:t>(</a:t>
            </a:r>
            <a:r>
              <a:rPr lang="en-US" altLang="zh-CN" kern="0" dirty="0">
                <a:solidFill>
                  <a:srgbClr val="0000FF"/>
                </a:solidFill>
                <a:latin typeface="NSimSun"/>
                <a:cs typeface="NSimSun"/>
              </a:rPr>
              <a:t>char</a:t>
            </a:r>
            <a:r>
              <a:rPr lang="en-US" altLang="zh-CN" kern="0" dirty="0">
                <a:solidFill>
                  <a:srgbClr val="000000"/>
                </a:solidFill>
                <a:latin typeface="NSimSun"/>
                <a:cs typeface="NSimSun"/>
              </a:rPr>
              <a:t>)*80);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2B91AF"/>
                </a:solidFill>
                <a:latin typeface="NSimSun"/>
                <a:cs typeface="NSimSun"/>
              </a:rPr>
              <a:t>word</a:t>
            </a:r>
            <a:r>
              <a:rPr lang="en-US" altLang="zh-CN" kern="0" dirty="0">
                <a:solidFill>
                  <a:srgbClr val="000000"/>
                </a:solidFill>
                <a:latin typeface="NSimSun"/>
                <a:cs typeface="NSimSun"/>
              </a:rPr>
              <a:t> </a:t>
            </a:r>
            <a:r>
              <a:rPr lang="en-US" altLang="zh-CN" kern="0" dirty="0" err="1">
                <a:solidFill>
                  <a:srgbClr val="000000"/>
                </a:solidFill>
                <a:latin typeface="NSimSun"/>
                <a:cs typeface="NSimSun"/>
              </a:rPr>
              <a:t>k,n,m,count,j</a:t>
            </a:r>
            <a:r>
              <a:rPr lang="en-US" altLang="zh-CN" kern="0" dirty="0">
                <a:solidFill>
                  <a:srgbClr val="000000"/>
                </a:solidFill>
                <a:latin typeface="NSimSun"/>
                <a:cs typeface="NSimSun"/>
              </a:rPr>
              <a:t>[80];</a:t>
            </a:r>
            <a:endParaRPr lang="zh-CN" altLang="zh-CN" sz="2000" kern="100" dirty="0">
              <a:cs typeface="Times New Roman"/>
            </a:endParaRPr>
          </a:p>
          <a:p>
            <a:r>
              <a:rPr lang="en-US" altLang="zh-CN" kern="0" dirty="0">
                <a:solidFill>
                  <a:srgbClr val="000000"/>
                </a:solidFill>
                <a:latin typeface="NSimSun"/>
                <a:cs typeface="NSimSun"/>
              </a:rPr>
              <a:t>    k=0;</a:t>
            </a:r>
            <a:endParaRPr lang="zh-CN" altLang="zh-CN" sz="2000" kern="100" dirty="0">
              <a:cs typeface="Times New Roman"/>
            </a:endParaRPr>
          </a:p>
          <a:p>
            <a:r>
              <a:rPr lang="en-US" altLang="zh-CN" kern="0" dirty="0">
                <a:solidFill>
                  <a:srgbClr val="000000"/>
                </a:solidFill>
                <a:latin typeface="NSimSun"/>
                <a:cs typeface="NSimSun"/>
              </a:rPr>
              <a:t>    m=0;</a:t>
            </a:r>
            <a:endParaRPr lang="zh-CN" altLang="zh-CN" sz="2000" kern="100" dirty="0">
              <a:cs typeface="Times New Roman"/>
            </a:endParaRPr>
          </a:p>
          <a:p>
            <a:r>
              <a:rPr lang="en-US" altLang="zh-CN" kern="0" dirty="0">
                <a:solidFill>
                  <a:srgbClr val="000000"/>
                </a:solidFill>
                <a:latin typeface="NSimSun"/>
                <a:cs typeface="NSimSun"/>
              </a:rPr>
              <a:t>    count=0;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if</a:t>
            </a:r>
            <a:r>
              <a:rPr lang="en-US" altLang="zh-CN" kern="0" dirty="0">
                <a:solidFill>
                  <a:srgbClr val="000000"/>
                </a:solidFill>
                <a:latin typeface="NSimSun"/>
                <a:cs typeface="NSimSun"/>
              </a:rPr>
              <a:t>(</a:t>
            </a:r>
            <a:r>
              <a:rPr lang="en-US" altLang="zh-CN" kern="0" dirty="0" err="1">
                <a:solidFill>
                  <a:srgbClr val="808080"/>
                </a:solidFill>
                <a:latin typeface="NSimSun"/>
                <a:cs typeface="NSimSun"/>
              </a:rPr>
              <a:t>i</a:t>
            </a:r>
            <a:r>
              <a:rPr lang="en-US" altLang="zh-CN" kern="0" dirty="0">
                <a:solidFill>
                  <a:srgbClr val="000000"/>
                </a:solidFill>
                <a:latin typeface="NSimSun"/>
                <a:cs typeface="NSimSun"/>
              </a:rPr>
              <a:t>&gt;&gt;15==1){</a:t>
            </a:r>
            <a:endParaRPr lang="zh-CN" altLang="zh-CN" sz="2000" kern="100" dirty="0">
              <a:cs typeface="Times New Roman"/>
            </a:endParaRPr>
          </a:p>
          <a:p>
            <a:r>
              <a:rPr lang="en-US" altLang="zh-CN" kern="0" dirty="0">
                <a:solidFill>
                  <a:srgbClr val="000000"/>
                </a:solidFill>
                <a:latin typeface="NSimSun"/>
                <a:cs typeface="NSimSun"/>
              </a:rPr>
              <a:t>        s[k]=</a:t>
            </a:r>
            <a:r>
              <a:rPr lang="en-US" altLang="zh-CN" kern="0" dirty="0">
                <a:solidFill>
                  <a:srgbClr val="A31515"/>
                </a:solidFill>
                <a:latin typeface="NSimSun"/>
                <a:cs typeface="NSimSun"/>
              </a:rPr>
              <a:t>'-'</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k++;</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n=</a:t>
            </a:r>
            <a:r>
              <a:rPr lang="en-US" altLang="zh-CN" kern="0" dirty="0">
                <a:solidFill>
                  <a:srgbClr val="808080"/>
                </a:solidFill>
                <a:latin typeface="NSimSun"/>
                <a:cs typeface="NSimSun"/>
              </a:rPr>
              <a:t>i</a:t>
            </a:r>
            <a:r>
              <a:rPr lang="en-US" altLang="zh-CN" kern="0" dirty="0">
                <a:solidFill>
                  <a:srgbClr val="000000"/>
                </a:solidFill>
                <a:latin typeface="NSimSun"/>
                <a:cs typeface="NSimSun"/>
              </a:rPr>
              <a:t>&amp;0x7FFF;</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while</a:t>
            </a:r>
            <a:r>
              <a:rPr lang="en-US" altLang="zh-CN" kern="0" dirty="0">
                <a:solidFill>
                  <a:srgbClr val="000000"/>
                </a:solidFill>
                <a:latin typeface="NSimSun"/>
                <a:cs typeface="NSimSun"/>
              </a:rPr>
              <a:t>(n!=0){</a:t>
            </a:r>
            <a:endParaRPr lang="zh-CN" altLang="zh-CN" sz="2000" kern="100" dirty="0">
              <a:cs typeface="Times New Roman"/>
            </a:endParaRPr>
          </a:p>
          <a:p>
            <a:r>
              <a:rPr lang="en-US" altLang="zh-CN" kern="0" dirty="0">
                <a:solidFill>
                  <a:srgbClr val="000000"/>
                </a:solidFill>
                <a:latin typeface="NSimSun"/>
                <a:cs typeface="NSimSun"/>
              </a:rPr>
              <a:t>        j[m]=n-(n/10)*10;</a:t>
            </a:r>
            <a:endParaRPr lang="zh-CN" altLang="zh-CN" sz="2000" kern="100" dirty="0">
              <a:cs typeface="Times New Roman"/>
            </a:endParaRPr>
          </a:p>
          <a:p>
            <a:r>
              <a:rPr lang="en-US" altLang="zh-CN" kern="0" dirty="0">
                <a:solidFill>
                  <a:srgbClr val="000000"/>
                </a:solidFill>
                <a:latin typeface="NSimSun"/>
                <a:cs typeface="NSimSun"/>
              </a:rPr>
              <a:t>        n=n/10;</a:t>
            </a:r>
            <a:endParaRPr lang="zh-CN" altLang="zh-CN" sz="2000" kern="100" dirty="0">
              <a:cs typeface="Times New Roman"/>
            </a:endParaRPr>
          </a:p>
          <a:p>
            <a:r>
              <a:rPr lang="en-US" altLang="zh-CN" kern="0" dirty="0">
                <a:solidFill>
                  <a:srgbClr val="000000"/>
                </a:solidFill>
                <a:latin typeface="NSimSun"/>
                <a:cs typeface="NSimSun"/>
              </a:rPr>
              <a:t>        count++;</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endParaRPr lang="en-US" altLang="zh-CN" dirty="0" smtClean="0">
              <a:latin typeface="微软雅黑" panose="020B0503020204020204" pitchFamily="34" charset="-122"/>
              <a:ea typeface="微软雅黑" panose="020B0503020204020204" pitchFamily="34" charset="-122"/>
            </a:endParaRPr>
          </a:p>
        </p:txBody>
      </p:sp>
      <p:sp>
        <p:nvSpPr>
          <p:cNvPr id="2" name="TextBox 1"/>
          <p:cNvSpPr txBox="1"/>
          <p:nvPr/>
        </p:nvSpPr>
        <p:spPr>
          <a:xfrm>
            <a:off x="5841935" y="1511355"/>
            <a:ext cx="6399434" cy="2308324"/>
          </a:xfrm>
          <a:prstGeom prst="rect">
            <a:avLst/>
          </a:prstGeom>
          <a:noFill/>
        </p:spPr>
        <p:txBody>
          <a:bodyPr wrap="square" rtlCol="0">
            <a:spAutoFit/>
          </a:bodyPr>
          <a:lstStyle/>
          <a:p>
            <a:r>
              <a:rPr lang="en-US" altLang="zh-CN" kern="0" dirty="0" smtClean="0">
                <a:solidFill>
                  <a:srgbClr val="0000FF"/>
                </a:solidFill>
                <a:latin typeface="NSimSun"/>
                <a:cs typeface="NSimSun"/>
              </a:rPr>
              <a:t>while</a:t>
            </a:r>
            <a:r>
              <a:rPr lang="en-US" altLang="zh-CN" kern="0" dirty="0" smtClean="0">
                <a:solidFill>
                  <a:srgbClr val="000000"/>
                </a:solidFill>
                <a:latin typeface="NSimSun"/>
                <a:cs typeface="NSimSun"/>
              </a:rPr>
              <a:t>(count</a:t>
            </a:r>
            <a:r>
              <a:rPr lang="en-US" altLang="zh-CN" kern="0" dirty="0">
                <a:solidFill>
                  <a:srgbClr val="000000"/>
                </a:solidFill>
                <a:latin typeface="NSimSun"/>
                <a:cs typeface="NSimSun"/>
              </a:rPr>
              <a:t>!=0){</a:t>
            </a:r>
            <a:endParaRPr lang="zh-CN" altLang="zh-CN" sz="2000" kern="100" dirty="0">
              <a:cs typeface="Times New Roman"/>
            </a:endParaRPr>
          </a:p>
          <a:p>
            <a:r>
              <a:rPr lang="en-US" altLang="zh-CN" kern="0" dirty="0">
                <a:solidFill>
                  <a:srgbClr val="000000"/>
                </a:solidFill>
                <a:latin typeface="NSimSun"/>
                <a:cs typeface="NSimSun"/>
              </a:rPr>
              <a:t>        s[k]=j[count-1]+</a:t>
            </a:r>
            <a:r>
              <a:rPr lang="en-US" altLang="zh-CN" kern="0" dirty="0">
                <a:solidFill>
                  <a:srgbClr val="A31515"/>
                </a:solidFill>
                <a:latin typeface="NSimSun"/>
                <a:cs typeface="NSimSun"/>
              </a:rPr>
              <a:t>'0'</a:t>
            </a:r>
            <a:r>
              <a:rPr lang="en-US" altLang="zh-CN" kern="0" dirty="0">
                <a:solidFill>
                  <a:srgbClr val="000000"/>
                </a:solidFill>
                <a:latin typeface="NSimSun"/>
                <a:cs typeface="NSimSun"/>
              </a:rPr>
              <a:t>;</a:t>
            </a:r>
            <a:endParaRPr lang="zh-CN" altLang="zh-CN" sz="2000" kern="100" dirty="0">
              <a:cs typeface="Times New Roman"/>
            </a:endParaRPr>
          </a:p>
          <a:p>
            <a:r>
              <a:rPr lang="en-US" altLang="zh-CN" kern="0" dirty="0">
                <a:solidFill>
                  <a:srgbClr val="000000"/>
                </a:solidFill>
                <a:latin typeface="NSimSun"/>
                <a:cs typeface="NSimSun"/>
              </a:rPr>
              <a:t>        k++;</a:t>
            </a:r>
            <a:endParaRPr lang="zh-CN" altLang="zh-CN" sz="2000" kern="100" dirty="0">
              <a:cs typeface="Times New Roman"/>
            </a:endParaRPr>
          </a:p>
          <a:p>
            <a:r>
              <a:rPr lang="en-US" altLang="zh-CN" kern="0" dirty="0">
                <a:solidFill>
                  <a:srgbClr val="000000"/>
                </a:solidFill>
                <a:latin typeface="NSimSun"/>
                <a:cs typeface="NSimSun"/>
              </a:rPr>
              <a:t>        count--;</a:t>
            </a:r>
            <a:endParaRPr lang="zh-CN" altLang="zh-CN" sz="2000" kern="100" dirty="0">
              <a:cs typeface="Times New Roman"/>
            </a:endParaRPr>
          </a:p>
          <a:p>
            <a:r>
              <a:rPr lang="en-US" altLang="zh-CN" kern="0" dirty="0">
                <a:solidFill>
                  <a:srgbClr val="000000"/>
                </a:solidFill>
                <a:latin typeface="NSimSun"/>
                <a:cs typeface="NSimSun"/>
              </a:rPr>
              <a:t>    }</a:t>
            </a:r>
            <a:endParaRPr lang="zh-CN" altLang="zh-CN" sz="2000" kern="100" dirty="0">
              <a:cs typeface="Times New Roman"/>
            </a:endParaRPr>
          </a:p>
          <a:p>
            <a:r>
              <a:rPr lang="en-US" altLang="zh-CN" kern="0" dirty="0">
                <a:solidFill>
                  <a:srgbClr val="000000"/>
                </a:solidFill>
                <a:latin typeface="NSimSun"/>
                <a:cs typeface="NSimSun"/>
              </a:rPr>
              <a:t>    s[k]=0;</a:t>
            </a:r>
            <a:endParaRPr lang="zh-CN" altLang="zh-CN" sz="2000" kern="100" dirty="0">
              <a:cs typeface="Times New Roman"/>
            </a:endParaRPr>
          </a:p>
          <a:p>
            <a:r>
              <a:rPr lang="en-US" altLang="zh-CN" kern="0" dirty="0">
                <a:solidFill>
                  <a:srgbClr val="000000"/>
                </a:solidFill>
                <a:latin typeface="NSimSun"/>
                <a:cs typeface="NSimSun"/>
              </a:rPr>
              <a:t>    </a:t>
            </a:r>
            <a:r>
              <a:rPr lang="en-US" altLang="zh-CN" kern="0" dirty="0">
                <a:solidFill>
                  <a:srgbClr val="0000FF"/>
                </a:solidFill>
                <a:latin typeface="NSimSun"/>
                <a:cs typeface="NSimSun"/>
              </a:rPr>
              <a:t>return</a:t>
            </a:r>
            <a:r>
              <a:rPr lang="en-US" altLang="zh-CN" kern="0" dirty="0">
                <a:solidFill>
                  <a:srgbClr val="000000"/>
                </a:solidFill>
                <a:latin typeface="NSimSun"/>
                <a:cs typeface="NSimSun"/>
              </a:rPr>
              <a:t> s;</a:t>
            </a:r>
            <a:endParaRPr lang="zh-CN" altLang="zh-CN" sz="2000" kern="100" dirty="0">
              <a:cs typeface="Times New Roman"/>
            </a:endParaRPr>
          </a:p>
          <a:p>
            <a:pPr algn="just">
              <a:spcAft>
                <a:spcPts val="0"/>
              </a:spcAft>
            </a:pPr>
            <a:r>
              <a:rPr lang="en-US" altLang="zh-CN" kern="0" dirty="0">
                <a:solidFill>
                  <a:srgbClr val="000000"/>
                </a:solidFill>
                <a:latin typeface="NSimSun"/>
                <a:cs typeface="NSimSun"/>
              </a:rPr>
              <a:t>}</a:t>
            </a:r>
            <a:endParaRPr lang="zh-CN" altLang="zh-CN" sz="2000" kern="100" dirty="0">
              <a:cs typeface="Times New Roman"/>
            </a:endParaRPr>
          </a:p>
        </p:txBody>
      </p:sp>
    </p:spTree>
    <p:extLst>
      <p:ext uri="{BB962C8B-B14F-4D97-AF65-F5344CB8AC3E}">
        <p14:creationId xmlns:p14="http://schemas.microsoft.com/office/powerpoint/2010/main" val="24945054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82550"/>
            <a:ext cx="5207000" cy="702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05549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0" y="246933"/>
            <a:ext cx="8739554" cy="6924973"/>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2</a:t>
            </a:r>
            <a:r>
              <a:rPr lang="zh-CN" altLang="en-US" sz="2800" dirty="0" smtClean="0">
                <a:solidFill>
                  <a:prstClr val="black"/>
                </a:solidFill>
                <a:latin typeface="微软雅黑" panose="020B0503020204020204" pitchFamily="34" charset="-122"/>
                <a:ea typeface="微软雅黑" panose="020B0503020204020204" pitchFamily="34" charset="-122"/>
              </a:rPr>
              <a:t>、不</a:t>
            </a:r>
            <a:r>
              <a:rPr lang="zh-CN" altLang="en-US" sz="2800" dirty="0" smtClean="0">
                <a:solidFill>
                  <a:prstClr val="black"/>
                </a:solidFill>
                <a:latin typeface="微软雅黑" panose="020B0503020204020204" pitchFamily="34" charset="-122"/>
                <a:ea typeface="微软雅黑" panose="020B0503020204020204" pitchFamily="34" charset="-122"/>
              </a:rPr>
              <a:t>恢复</a:t>
            </a:r>
            <a:r>
              <a:rPr lang="zh-CN" altLang="en-US" sz="2800" dirty="0">
                <a:solidFill>
                  <a:prstClr val="black"/>
                </a:solidFill>
                <a:latin typeface="微软雅黑" panose="020B0503020204020204" pitchFamily="34" charset="-122"/>
                <a:ea typeface="微软雅黑" panose="020B0503020204020204" pitchFamily="34" charset="-122"/>
              </a:rPr>
              <a:t>余数除法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1600" kern="0" dirty="0" smtClean="0">
                <a:solidFill>
                  <a:srgbClr val="0000FF"/>
                </a:solidFill>
                <a:latin typeface="NSimSun"/>
                <a:cs typeface="NSimSun"/>
              </a:rPr>
              <a:t>void</a:t>
            </a:r>
            <a:r>
              <a:rPr lang="en-US" altLang="zh-CN" sz="1600" kern="0" dirty="0" smtClean="0">
                <a:solidFill>
                  <a:srgbClr val="000000"/>
                </a:solidFill>
                <a:latin typeface="NSimSun"/>
                <a:cs typeface="NSimSun"/>
              </a:rPr>
              <a:t> </a:t>
            </a:r>
            <a:r>
              <a:rPr lang="en-US" altLang="zh-CN" sz="1600" kern="0" dirty="0">
                <a:solidFill>
                  <a:srgbClr val="000000"/>
                </a:solidFill>
                <a:latin typeface="NSimSun"/>
                <a:cs typeface="NSimSun"/>
              </a:rPr>
              <a:t>mdiv(</a:t>
            </a:r>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word32</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word32</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 m, n, k;</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I, J, j1;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 = 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 &gt;&gt; 31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 &gt;&gt; 31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I =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J =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I = ~(</a:t>
            </a:r>
            <a:r>
              <a:rPr lang="en-US" altLang="zh-CN" sz="1600" kern="0" dirty="0" err="1">
                <a:solidFill>
                  <a:srgbClr val="808080"/>
                </a:solidFill>
                <a:latin typeface="NSimSun"/>
                <a:cs typeface="NSimSun"/>
              </a:rPr>
              <a:t>i</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J = ~(</a:t>
            </a:r>
            <a:r>
              <a:rPr lang="en-US" altLang="zh-CN" sz="1600" kern="0" dirty="0">
                <a:solidFill>
                  <a:srgbClr val="808080"/>
                </a:solidFill>
                <a:latin typeface="NSimSun"/>
                <a:cs typeface="NSimSun"/>
              </a:rPr>
              <a:t>j</a:t>
            </a:r>
            <a:r>
              <a:rPr lang="en-US" altLang="zh-CN" sz="1600" kern="0" dirty="0">
                <a:solidFill>
                  <a:srgbClr val="000000"/>
                </a:solidFill>
                <a:latin typeface="NSimSun"/>
                <a:cs typeface="NSimSun"/>
              </a:rPr>
              <a:t> - 1);</a:t>
            </a:r>
            <a:endParaRPr lang="zh-CN" altLang="zh-CN" sz="1600" kern="100" dirty="0">
              <a:cs typeface="Times New Roman"/>
            </a:endParaRPr>
          </a:p>
          <a:p>
            <a:r>
              <a:rPr lang="en-US" altLang="zh-CN" sz="1600" kern="0" dirty="0">
                <a:solidFill>
                  <a:srgbClr val="000000"/>
                </a:solidFill>
                <a:latin typeface="NSimSun"/>
                <a:cs typeface="NSimSun"/>
              </a:rPr>
              <a:t>	j1 = ~J + 1;</a:t>
            </a:r>
            <a:endParaRPr lang="zh-CN" altLang="zh-CN" sz="1600" kern="100" dirty="0">
              <a:cs typeface="Times New Roman"/>
            </a:endParaRPr>
          </a:p>
          <a:p>
            <a:r>
              <a:rPr lang="en-US" altLang="zh-CN" sz="1600" kern="0" dirty="0">
                <a:solidFill>
                  <a:srgbClr val="000000"/>
                </a:solidFill>
                <a:latin typeface="NSimSun"/>
                <a:cs typeface="NSimSun"/>
              </a:rPr>
              <a:t>	n =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for</a:t>
            </a:r>
            <a:r>
              <a:rPr lang="en-US" altLang="zh-CN" sz="1600" kern="0" dirty="0">
                <a:solidFill>
                  <a:srgbClr val="000000"/>
                </a:solidFill>
                <a:latin typeface="NSimSun"/>
                <a:cs typeface="NSimSun"/>
              </a:rPr>
              <a:t> (k = 0; k&lt;32; k++) {</a:t>
            </a:r>
            <a:endParaRPr lang="zh-CN" altLang="zh-CN" sz="1600" kern="100" dirty="0">
              <a:cs typeface="Times New Roman"/>
            </a:endParaRPr>
          </a:p>
          <a:p>
            <a:r>
              <a:rPr lang="en-US" altLang="zh-CN" sz="1600" kern="0" dirty="0">
                <a:solidFill>
                  <a:srgbClr val="000000"/>
                </a:solidFill>
                <a:latin typeface="NSimSun"/>
                <a:cs typeface="NSimSun"/>
              </a:rPr>
              <a:t>		I = I &lt;&lt; 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(n == 1) {</a:t>
            </a:r>
            <a:endParaRPr lang="zh-CN" altLang="zh-CN" sz="1600" kern="100" dirty="0">
              <a:cs typeface="Times New Roman"/>
            </a:endParaRPr>
          </a:p>
          <a:p>
            <a:r>
              <a:rPr lang="en-US" altLang="zh-CN" sz="1600" kern="0" dirty="0">
                <a:solidFill>
                  <a:srgbClr val="000000"/>
                </a:solidFill>
                <a:latin typeface="NSimSun"/>
                <a:cs typeface="NSimSun"/>
              </a:rPr>
              <a:t>			I = I + (j1 &lt;&lt; 32);</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I = I + (J &lt;&lt; 32);</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p:txBody>
      </p:sp>
      <p:sp>
        <p:nvSpPr>
          <p:cNvPr id="2" name="TextBox 1"/>
          <p:cNvSpPr txBox="1"/>
          <p:nvPr/>
        </p:nvSpPr>
        <p:spPr>
          <a:xfrm>
            <a:off x="5784137" y="1439701"/>
            <a:ext cx="5662246" cy="4524315"/>
          </a:xfrm>
          <a:prstGeom prst="rect">
            <a:avLst/>
          </a:prstGeom>
          <a:noFill/>
        </p:spPr>
        <p:txBody>
          <a:bodyPr wrap="square" rtlCol="0">
            <a:spAutoFit/>
          </a:bodyPr>
          <a:lstStyle/>
          <a:p>
            <a:pPr lvl="0"/>
            <a:r>
              <a:rPr lang="en-US" altLang="zh-CN" sz="1600" kern="0" dirty="0" smtClean="0">
                <a:solidFill>
                  <a:srgbClr val="0000FF"/>
                </a:solidFill>
                <a:latin typeface="NSimSun"/>
                <a:cs typeface="NSimSun"/>
              </a:rPr>
              <a:t>                  if</a:t>
            </a:r>
            <a:r>
              <a:rPr lang="en-US" altLang="zh-CN" sz="1600" kern="0" dirty="0" smtClean="0">
                <a:solidFill>
                  <a:srgbClr val="000000"/>
                </a:solidFill>
                <a:latin typeface="NSimSun"/>
                <a:cs typeface="NSimSun"/>
              </a:rPr>
              <a:t> </a:t>
            </a:r>
            <a:r>
              <a:rPr lang="en-US" altLang="zh-CN" sz="1600" kern="0" dirty="0">
                <a:solidFill>
                  <a:srgbClr val="000000"/>
                </a:solidFill>
                <a:latin typeface="NSimSun"/>
                <a:cs typeface="NSimSun"/>
              </a:rPr>
              <a:t>(I &amp; 0x80000000)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n = 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n = 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I = I | n;</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a:t>
            </a:r>
            <a:r>
              <a:rPr lang="en-US" altLang="zh-CN" sz="1600" kern="0" dirty="0" err="1">
                <a:solidFill>
                  <a:srgbClr val="000000"/>
                </a:solidFill>
                <a:latin typeface="NSimSun"/>
                <a:cs typeface="NSimSun"/>
              </a:rPr>
              <a:t>flagj</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"Quotient: -%.4x\n"</a:t>
            </a:r>
            <a:r>
              <a:rPr lang="en-US" altLang="zh-CN" sz="1600" kern="0" dirty="0">
                <a:solidFill>
                  <a:srgbClr val="000000"/>
                </a:solidFill>
                <a:latin typeface="NSimSun"/>
                <a:cs typeface="NSimSun"/>
              </a:rPr>
              <a:t>, I &amp; 0x0000FFFF);</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"Quotient: -%.4x\n"</a:t>
            </a:r>
            <a:r>
              <a:rPr lang="en-US" altLang="zh-CN" sz="1600" kern="0" dirty="0">
                <a:solidFill>
                  <a:srgbClr val="000000"/>
                </a:solidFill>
                <a:latin typeface="NSimSun"/>
                <a:cs typeface="NSimSun"/>
              </a:rPr>
              <a:t>, (~(~(I &amp; 0x0000FFFF) + 1) &amp; 0x0000FFFF) + 1);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flagi</a:t>
            </a:r>
            <a:r>
              <a:rPr lang="en-US" altLang="zh-CN" sz="1600" kern="0" dirty="0">
                <a:solidFill>
                  <a:srgbClr val="000000"/>
                </a:solidFill>
                <a:latin typeface="NSimSun"/>
                <a:cs typeface="NSimSun"/>
              </a:rPr>
              <a:t> == 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"Reminder: %.4x\n"</a:t>
            </a:r>
            <a:r>
              <a:rPr lang="en-US" altLang="zh-CN" sz="1600" kern="0" dirty="0">
                <a:solidFill>
                  <a:srgbClr val="000000"/>
                </a:solidFill>
                <a:latin typeface="NSimSun"/>
                <a:cs typeface="NSimSun"/>
              </a:rPr>
              <a:t>, I &gt;&gt; 32);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"Reminder: -%.4x\n"</a:t>
            </a:r>
            <a:r>
              <a:rPr lang="en-US" altLang="zh-CN" sz="1600" kern="0" dirty="0">
                <a:solidFill>
                  <a:srgbClr val="000000"/>
                </a:solidFill>
                <a:latin typeface="NSimSun"/>
                <a:cs typeface="NSimSun"/>
              </a:rPr>
              <a:t>, (~(~(I &gt;&gt; 32) + 1) &amp; 0x0000FFFF) + 1);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p:txBody>
      </p:sp>
    </p:spTree>
    <p:extLst>
      <p:ext uri="{BB962C8B-B14F-4D97-AF65-F5344CB8AC3E}">
        <p14:creationId xmlns:p14="http://schemas.microsoft.com/office/powerpoint/2010/main" val="201343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3464513" y="2875002"/>
            <a:ext cx="5262979"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浮点数加减法</a:t>
            </a:r>
          </a:p>
        </p:txBody>
      </p:sp>
    </p:spTree>
    <p:extLst>
      <p:ext uri="{BB962C8B-B14F-4D97-AF65-F5344CB8AC3E}">
        <p14:creationId xmlns:p14="http://schemas.microsoft.com/office/powerpoint/2010/main" val="34146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浮点数加减法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06393" y="1234378"/>
            <a:ext cx="8934346" cy="4955203"/>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、浮点数加减法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zh-CN" altLang="en-US" sz="2400" dirty="0"/>
              <a:t>方法：</a:t>
            </a:r>
          </a:p>
          <a:p>
            <a:r>
              <a:rPr lang="en-US" altLang="zh-CN" sz="2400" dirty="0"/>
              <a:t>1</a:t>
            </a:r>
            <a:r>
              <a:rPr lang="zh-CN" altLang="en-US" sz="2400" dirty="0"/>
              <a:t>、对</a:t>
            </a:r>
            <a:r>
              <a:rPr lang="en-US" altLang="zh-CN" sz="2400" dirty="0"/>
              <a:t>0</a:t>
            </a:r>
            <a:r>
              <a:rPr lang="zh-CN" altLang="en-US" sz="2400" dirty="0"/>
              <a:t>、</a:t>
            </a:r>
            <a:r>
              <a:rPr lang="en-US" altLang="zh-CN" sz="2400" dirty="0"/>
              <a:t>Infinity</a:t>
            </a:r>
            <a:r>
              <a:rPr lang="zh-CN" altLang="en-US" sz="2400" dirty="0"/>
              <a:t>和</a:t>
            </a:r>
            <a:r>
              <a:rPr lang="en-US" altLang="zh-CN" sz="2400" dirty="0" err="1"/>
              <a:t>NaN</a:t>
            </a:r>
            <a:r>
              <a:rPr lang="zh-CN" altLang="en-US" sz="2400" dirty="0"/>
              <a:t>操作数作检查</a:t>
            </a:r>
          </a:p>
          <a:p>
            <a:r>
              <a:rPr lang="zh-CN" altLang="en-US" sz="2400" dirty="0"/>
              <a:t>若有一个操作数为</a:t>
            </a:r>
            <a:r>
              <a:rPr lang="en-US" altLang="zh-CN" sz="2400" dirty="0" err="1"/>
              <a:t>NaN</a:t>
            </a:r>
            <a:r>
              <a:rPr lang="zh-CN" altLang="en-US" sz="2400" dirty="0"/>
              <a:t>则直接返回</a:t>
            </a:r>
            <a:r>
              <a:rPr lang="en-US" altLang="zh-CN" sz="2400" dirty="0" err="1"/>
              <a:t>NaN</a:t>
            </a:r>
            <a:r>
              <a:rPr lang="en-US" altLang="zh-CN" sz="2400" dirty="0"/>
              <a:t>;</a:t>
            </a:r>
          </a:p>
          <a:p>
            <a:r>
              <a:rPr lang="zh-CN" altLang="en-US" sz="2400" dirty="0"/>
              <a:t>若有一个操作数为</a:t>
            </a:r>
            <a:r>
              <a:rPr lang="en-US" altLang="zh-CN" sz="2400" dirty="0"/>
              <a:t>0</a:t>
            </a:r>
            <a:r>
              <a:rPr lang="zh-CN" altLang="en-US" sz="2400" dirty="0"/>
              <a:t>则直接返回另一个操作数</a:t>
            </a:r>
            <a:r>
              <a:rPr lang="en-US" altLang="zh-CN" sz="2400" dirty="0"/>
              <a:t>;</a:t>
            </a:r>
          </a:p>
          <a:p>
            <a:r>
              <a:rPr lang="zh-CN" altLang="en-US" sz="2400" dirty="0"/>
              <a:t>若有一个操作数为</a:t>
            </a:r>
            <a:r>
              <a:rPr lang="en-US" altLang="zh-CN" sz="2400" dirty="0"/>
              <a:t>Infinity</a:t>
            </a:r>
            <a:r>
              <a:rPr lang="zh-CN" altLang="en-US" sz="2400" dirty="0"/>
              <a:t>，</a:t>
            </a:r>
          </a:p>
          <a:p>
            <a:r>
              <a:rPr lang="zh-CN" altLang="en-US" sz="2400" dirty="0"/>
              <a:t>若另一个操作数也是</a:t>
            </a:r>
            <a:r>
              <a:rPr lang="en-US" altLang="zh-CN" sz="2400" dirty="0"/>
              <a:t>Infinity</a:t>
            </a:r>
            <a:r>
              <a:rPr lang="zh-CN" altLang="en-US" sz="2400" dirty="0"/>
              <a:t>且符号相同则返回第一个操作数</a:t>
            </a:r>
            <a:r>
              <a:rPr lang="en-US" altLang="zh-CN" sz="2400" dirty="0"/>
              <a:t>;</a:t>
            </a:r>
          </a:p>
          <a:p>
            <a:r>
              <a:rPr lang="zh-CN" altLang="en-US" sz="2400" dirty="0"/>
              <a:t>若另一个操作数也是</a:t>
            </a:r>
            <a:r>
              <a:rPr lang="en-US" altLang="zh-CN" sz="2400" dirty="0"/>
              <a:t>Infinity</a:t>
            </a:r>
            <a:r>
              <a:rPr lang="zh-CN" altLang="en-US" sz="2400" dirty="0"/>
              <a:t>且符号不同则返回</a:t>
            </a:r>
            <a:r>
              <a:rPr lang="en-US" altLang="zh-CN" sz="2400" dirty="0" err="1"/>
              <a:t>NaN</a:t>
            </a:r>
            <a:r>
              <a:rPr lang="en-US" altLang="zh-CN" sz="2400" dirty="0"/>
              <a:t>;</a:t>
            </a:r>
          </a:p>
          <a:p>
            <a:r>
              <a:rPr lang="zh-CN" altLang="en-US" sz="2400" dirty="0"/>
              <a:t>若其他情况则返回</a:t>
            </a:r>
            <a:r>
              <a:rPr lang="en-US" altLang="zh-CN" sz="2400" dirty="0"/>
              <a:t>Infinity</a:t>
            </a:r>
            <a:r>
              <a:rPr lang="zh-CN" altLang="en-US" sz="2400" dirty="0"/>
              <a:t>。</a:t>
            </a:r>
          </a:p>
          <a:p>
            <a:r>
              <a:rPr lang="en-US" altLang="zh-CN" sz="2400" dirty="0"/>
              <a:t>2</a:t>
            </a:r>
            <a:r>
              <a:rPr lang="zh-CN" altLang="en-US" sz="2400" dirty="0"/>
              <a:t>、对阶，若两操作数的阶码不相等，则对阶（小数点对齐）。</a:t>
            </a:r>
          </a:p>
          <a:p>
            <a:r>
              <a:rPr lang="zh-CN" altLang="en-US" sz="2400" dirty="0"/>
              <a:t>由于尾数右移所损失的精度比左移的小，因此小阶向大阶看齐。</a:t>
            </a:r>
          </a:p>
          <a:p>
            <a:r>
              <a:rPr lang="en-US" altLang="zh-CN" sz="2400" dirty="0"/>
              <a:t>3</a:t>
            </a:r>
            <a:r>
              <a:rPr lang="zh-CN" altLang="en-US" sz="2400" dirty="0"/>
              <a:t>、符号位</a:t>
            </a:r>
            <a:r>
              <a:rPr lang="en-US" altLang="zh-CN" sz="2400" dirty="0"/>
              <a:t>+</a:t>
            </a:r>
            <a:r>
              <a:rPr lang="zh-CN" altLang="en-US" sz="2400" dirty="0"/>
              <a:t>尾数（包含隐藏位）执行加减法。</a:t>
            </a:r>
          </a:p>
          <a:p>
            <a:r>
              <a:rPr lang="zh-CN" altLang="en-US" sz="2400" dirty="0"/>
              <a:t>按有符号整数加减法进行运算，并采用双符号法判断是否溢出</a:t>
            </a:r>
            <a:r>
              <a:rPr lang="zh-CN" altLang="en-US" sz="2400" dirty="0" smtClean="0"/>
              <a:t>。</a:t>
            </a:r>
            <a:endParaRPr lang="zh-CN" altLang="en-US" sz="2400" dirty="0"/>
          </a:p>
        </p:txBody>
      </p:sp>
    </p:spTree>
    <p:extLst>
      <p:ext uri="{BB962C8B-B14F-4D97-AF65-F5344CB8AC3E}">
        <p14:creationId xmlns:p14="http://schemas.microsoft.com/office/powerpoint/2010/main" val="12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浮点数加减法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21932" y="1494608"/>
            <a:ext cx="8934346" cy="4216539"/>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、浮点数加减法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pPr lvl="0"/>
            <a:r>
              <a:rPr lang="en-US" altLang="zh-CN" sz="2400" dirty="0">
                <a:solidFill>
                  <a:prstClr val="black"/>
                </a:solidFill>
              </a:rPr>
              <a:t>4</a:t>
            </a:r>
            <a:r>
              <a:rPr lang="zh-CN" altLang="en-US" sz="2400" dirty="0">
                <a:solidFill>
                  <a:prstClr val="black"/>
                </a:solidFill>
              </a:rPr>
              <a:t>、规格化。</a:t>
            </a:r>
          </a:p>
          <a:p>
            <a:pPr lvl="0"/>
            <a:r>
              <a:rPr lang="zh-CN" altLang="en-US" sz="2400" dirty="0">
                <a:solidFill>
                  <a:prstClr val="black"/>
                </a:solidFill>
              </a:rPr>
              <a:t>向右规格化：若步骤</a:t>
            </a:r>
            <a:r>
              <a:rPr lang="en-US" altLang="zh-CN" sz="2400" dirty="0">
                <a:solidFill>
                  <a:prstClr val="black"/>
                </a:solidFill>
              </a:rPr>
              <a:t>3</a:t>
            </a:r>
            <a:r>
              <a:rPr lang="zh-CN" altLang="en-US" sz="2400" dirty="0">
                <a:solidFill>
                  <a:prstClr val="black"/>
                </a:solidFill>
              </a:rPr>
              <a:t>出现溢出，则尾数右移</a:t>
            </a:r>
            <a:r>
              <a:rPr lang="en-US" altLang="zh-CN" sz="2400" dirty="0">
                <a:solidFill>
                  <a:prstClr val="black"/>
                </a:solidFill>
              </a:rPr>
              <a:t>1</a:t>
            </a:r>
            <a:r>
              <a:rPr lang="zh-CN" altLang="en-US" sz="2400" dirty="0">
                <a:solidFill>
                  <a:prstClr val="black"/>
                </a:solidFill>
              </a:rPr>
              <a:t>位，阶码</a:t>
            </a:r>
            <a:r>
              <a:rPr lang="en-US" altLang="zh-CN" sz="2400" dirty="0">
                <a:solidFill>
                  <a:prstClr val="black"/>
                </a:solidFill>
              </a:rPr>
              <a:t>+1;</a:t>
            </a:r>
          </a:p>
          <a:p>
            <a:pPr lvl="0"/>
            <a:r>
              <a:rPr lang="zh-CN" altLang="en-US" sz="2400" dirty="0">
                <a:solidFill>
                  <a:prstClr val="black"/>
                </a:solidFill>
              </a:rPr>
              <a:t>向左规格化：若步骤</a:t>
            </a:r>
            <a:r>
              <a:rPr lang="en-US" altLang="zh-CN" sz="2400" dirty="0">
                <a:solidFill>
                  <a:prstClr val="black"/>
                </a:solidFill>
              </a:rPr>
              <a:t>3</a:t>
            </a:r>
            <a:r>
              <a:rPr lang="zh-CN" altLang="en-US" sz="2400" dirty="0">
                <a:solidFill>
                  <a:prstClr val="black"/>
                </a:solidFill>
              </a:rPr>
              <a:t>没有出现溢出，且数值域最高位与符号位数值相同，则尾数左移</a:t>
            </a:r>
            <a:r>
              <a:rPr lang="en-US" altLang="zh-CN" sz="2400" dirty="0">
                <a:solidFill>
                  <a:prstClr val="black"/>
                </a:solidFill>
              </a:rPr>
              <a:t>1</a:t>
            </a:r>
            <a:r>
              <a:rPr lang="zh-CN" altLang="en-US" sz="2400" dirty="0">
                <a:solidFill>
                  <a:prstClr val="black"/>
                </a:solidFill>
              </a:rPr>
              <a:t>位且阶码</a:t>
            </a:r>
            <a:r>
              <a:rPr lang="en-US" altLang="zh-CN" sz="2400" dirty="0">
                <a:solidFill>
                  <a:prstClr val="black"/>
                </a:solidFill>
              </a:rPr>
              <a:t>-1</a:t>
            </a:r>
            <a:r>
              <a:rPr lang="zh-CN" altLang="en-US" sz="2400" dirty="0">
                <a:solidFill>
                  <a:prstClr val="black"/>
                </a:solidFill>
              </a:rPr>
              <a:t>，直到数值域最高位为</a:t>
            </a:r>
            <a:r>
              <a:rPr lang="en-US" altLang="zh-CN" sz="2400" dirty="0">
                <a:solidFill>
                  <a:prstClr val="black"/>
                </a:solidFill>
              </a:rPr>
              <a:t>1</a:t>
            </a:r>
            <a:r>
              <a:rPr lang="zh-CN" altLang="en-US" sz="2400" dirty="0">
                <a:solidFill>
                  <a:prstClr val="black"/>
                </a:solidFill>
              </a:rPr>
              <a:t>为止。</a:t>
            </a:r>
          </a:p>
          <a:p>
            <a:pPr lvl="0"/>
            <a:r>
              <a:rPr lang="en-US" altLang="zh-CN" sz="2400" dirty="0">
                <a:solidFill>
                  <a:prstClr val="black"/>
                </a:solidFill>
              </a:rPr>
              <a:t>5</a:t>
            </a:r>
            <a:r>
              <a:rPr lang="zh-CN" altLang="en-US" sz="2400" dirty="0">
                <a:solidFill>
                  <a:prstClr val="black"/>
                </a:solidFill>
              </a:rPr>
              <a:t>、舍入处理</a:t>
            </a:r>
          </a:p>
          <a:p>
            <a:pPr lvl="0"/>
            <a:r>
              <a:rPr lang="en-US" altLang="zh-CN" sz="2400" dirty="0">
                <a:solidFill>
                  <a:prstClr val="black"/>
                </a:solidFill>
              </a:rPr>
              <a:t>6</a:t>
            </a:r>
            <a:r>
              <a:rPr lang="zh-CN" altLang="en-US" sz="2400" dirty="0">
                <a:solidFill>
                  <a:prstClr val="black"/>
                </a:solidFill>
              </a:rPr>
              <a:t>、溢出判断</a:t>
            </a:r>
          </a:p>
          <a:p>
            <a:pPr lvl="0"/>
            <a:r>
              <a:rPr lang="zh-CN" altLang="en-US" sz="2400" dirty="0">
                <a:solidFill>
                  <a:prstClr val="black"/>
                </a:solidFill>
              </a:rPr>
              <a:t>由于规格化时可能会导致阶码发生溢出</a:t>
            </a:r>
          </a:p>
          <a:p>
            <a:pPr lvl="0"/>
            <a:r>
              <a:rPr lang="zh-CN" altLang="en-US" sz="2400" dirty="0">
                <a:solidFill>
                  <a:prstClr val="black"/>
                </a:solidFill>
              </a:rPr>
              <a:t>若无发生溢出，则运算正常结束。</a:t>
            </a:r>
          </a:p>
          <a:p>
            <a:pPr lvl="0"/>
            <a:r>
              <a:rPr lang="zh-CN" altLang="en-US" sz="2400" dirty="0">
                <a:solidFill>
                  <a:prstClr val="black"/>
                </a:solidFill>
              </a:rPr>
              <a:t>若发生上溢出，则返回</a:t>
            </a:r>
            <a:r>
              <a:rPr lang="en-US" altLang="zh-CN" sz="2400" dirty="0">
                <a:solidFill>
                  <a:prstClr val="black"/>
                </a:solidFill>
              </a:rPr>
              <a:t>Infinity</a:t>
            </a:r>
            <a:r>
              <a:rPr lang="zh-CN" altLang="en-US" sz="2400" dirty="0">
                <a:solidFill>
                  <a:prstClr val="black"/>
                </a:solidFill>
              </a:rPr>
              <a:t>。</a:t>
            </a:r>
          </a:p>
          <a:p>
            <a:pPr lvl="0"/>
            <a:r>
              <a:rPr lang="zh-CN" altLang="en-US" sz="2400" dirty="0">
                <a:solidFill>
                  <a:prstClr val="black"/>
                </a:solidFill>
              </a:rPr>
              <a:t>若发生下溢出，则返回</a:t>
            </a:r>
            <a:r>
              <a:rPr lang="en-US" altLang="zh-CN" sz="2400" dirty="0">
                <a:solidFill>
                  <a:prstClr val="black"/>
                </a:solidFill>
              </a:rPr>
              <a:t>0</a:t>
            </a:r>
            <a:r>
              <a:rPr lang="zh-CN" altLang="en-US" sz="2400" dirty="0">
                <a:solidFill>
                  <a:prstClr val="black"/>
                </a:solidFill>
              </a:rPr>
              <a:t>。</a:t>
            </a:r>
            <a:endParaRPr lang="zh-CN" altLang="en-US" sz="2400" dirty="0">
              <a:solidFill>
                <a:prstClr val="black"/>
              </a:solidFill>
            </a:endParaRPr>
          </a:p>
        </p:txBody>
      </p:sp>
    </p:spTree>
    <p:extLst>
      <p:ext uri="{BB962C8B-B14F-4D97-AF65-F5344CB8AC3E}">
        <p14:creationId xmlns:p14="http://schemas.microsoft.com/office/powerpoint/2010/main" val="360477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浮点数加减法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06393" y="1234378"/>
            <a:ext cx="8934346" cy="5693866"/>
          </a:xfrm>
          <a:prstGeom prst="rect">
            <a:avLst/>
          </a:prstGeom>
          <a:noFill/>
        </p:spPr>
        <p:txBody>
          <a:bodyPr wrap="square" rtlCol="0">
            <a:spAutoFit/>
          </a:bodyPr>
          <a:lstStyle/>
          <a:p>
            <a:pPr lvl="0"/>
            <a:r>
              <a:rPr lang="zh-CN" altLang="en-US" sz="2800" dirty="0">
                <a:solidFill>
                  <a:prstClr val="black"/>
                </a:solidFill>
                <a:latin typeface="宋体" panose="02010600030101010101" pitchFamily="2" charset="-122"/>
                <a:ea typeface="宋体" panose="02010600030101010101" pitchFamily="2" charset="-122"/>
              </a:rPr>
              <a:t>特殊处理：</a:t>
            </a:r>
          </a:p>
          <a:p>
            <a:pPr lvl="0"/>
            <a:r>
              <a:rPr lang="zh-CN" altLang="en-US" sz="2800" dirty="0">
                <a:solidFill>
                  <a:prstClr val="black"/>
                </a:solidFill>
                <a:latin typeface="宋体" panose="02010600030101010101" pitchFamily="2" charset="-122"/>
                <a:ea typeface="宋体" panose="02010600030101010101" pitchFamily="2" charset="-122"/>
              </a:rPr>
              <a:t>溢出：</a:t>
            </a:r>
          </a:p>
          <a:p>
            <a:pPr lvl="0"/>
            <a:r>
              <a:rPr lang="zh-CN" altLang="en-US" sz="2800" dirty="0">
                <a:solidFill>
                  <a:prstClr val="black"/>
                </a:solidFill>
                <a:latin typeface="宋体" panose="02010600030101010101" pitchFamily="2" charset="-122"/>
                <a:ea typeface="宋体" panose="02010600030101010101" pitchFamily="2" charset="-122"/>
              </a:rPr>
              <a:t>浮点数运算中仅对阶码进行溢出判断，当阶码出现下溢出时运算结果为</a:t>
            </a:r>
            <a:r>
              <a:rPr lang="en-US" altLang="zh-CN" sz="2800" dirty="0">
                <a:solidFill>
                  <a:prstClr val="black"/>
                </a:solidFill>
                <a:latin typeface="宋体" panose="02010600030101010101" pitchFamily="2" charset="-122"/>
                <a:ea typeface="宋体" panose="02010600030101010101" pitchFamily="2" charset="-122"/>
              </a:rPr>
              <a:t>0</a:t>
            </a:r>
            <a:r>
              <a:rPr lang="zh-CN" altLang="en-US" sz="2800" dirty="0">
                <a:solidFill>
                  <a:prstClr val="black"/>
                </a:solidFill>
                <a:latin typeface="宋体" panose="02010600030101010101" pitchFamily="2" charset="-122"/>
                <a:ea typeface="宋体" panose="02010600030101010101" pitchFamily="2" charset="-122"/>
              </a:rPr>
              <a:t>（符号取决于符号位）；当阶码出现上溢出时运算结果为</a:t>
            </a:r>
            <a:r>
              <a:rPr lang="en-US" altLang="zh-CN" sz="2800" dirty="0">
                <a:solidFill>
                  <a:prstClr val="black"/>
                </a:solidFill>
                <a:latin typeface="宋体" panose="02010600030101010101" pitchFamily="2" charset="-122"/>
                <a:ea typeface="宋体" panose="02010600030101010101" pitchFamily="2" charset="-122"/>
              </a:rPr>
              <a:t>Infinity</a:t>
            </a:r>
            <a:r>
              <a:rPr lang="zh-CN" altLang="en-US" sz="2800" dirty="0">
                <a:solidFill>
                  <a:prstClr val="black"/>
                </a:solidFill>
                <a:latin typeface="宋体" panose="02010600030101010101" pitchFamily="2" charset="-122"/>
                <a:ea typeface="宋体" panose="02010600030101010101" pitchFamily="2" charset="-122"/>
              </a:rPr>
              <a:t>（符号取决于符号位）</a:t>
            </a:r>
            <a:r>
              <a:rPr lang="zh-CN" altLang="en-US" sz="2800" dirty="0" smtClean="0">
                <a:solidFill>
                  <a:prstClr val="black"/>
                </a:solidFill>
                <a:latin typeface="宋体" panose="02010600030101010101" pitchFamily="2" charset="-122"/>
                <a:ea typeface="宋体" panose="02010600030101010101" pitchFamily="2" charset="-122"/>
              </a:rPr>
              <a:t>。</a:t>
            </a:r>
            <a:endParaRPr lang="zh-CN" altLang="en-US" sz="2800" dirty="0">
              <a:solidFill>
                <a:prstClr val="black"/>
              </a:solidFill>
              <a:latin typeface="宋体" panose="02010600030101010101" pitchFamily="2" charset="-122"/>
              <a:ea typeface="宋体" panose="02010600030101010101" pitchFamily="2" charset="-122"/>
            </a:endParaRPr>
          </a:p>
          <a:p>
            <a:pPr lvl="0"/>
            <a:r>
              <a:rPr lang="zh-CN" altLang="en-US" sz="2800" dirty="0">
                <a:solidFill>
                  <a:prstClr val="black"/>
                </a:solidFill>
                <a:latin typeface="宋体" panose="02010600030101010101" pitchFamily="2" charset="-122"/>
                <a:ea typeface="宋体" panose="02010600030101010101" pitchFamily="2" charset="-122"/>
              </a:rPr>
              <a:t>特殊操作数处理：</a:t>
            </a:r>
          </a:p>
          <a:p>
            <a:pPr lvl="0"/>
            <a:r>
              <a:rPr lang="zh-CN" altLang="en-US" sz="2800" dirty="0">
                <a:solidFill>
                  <a:prstClr val="black"/>
                </a:solidFill>
                <a:latin typeface="宋体" panose="02010600030101010101" pitchFamily="2" charset="-122"/>
                <a:ea typeface="宋体" panose="02010600030101010101" pitchFamily="2" charset="-122"/>
              </a:rPr>
              <a:t>若有一个操作数为</a:t>
            </a:r>
            <a:r>
              <a:rPr lang="en-US" altLang="zh-CN" sz="2800" dirty="0" err="1">
                <a:solidFill>
                  <a:prstClr val="black"/>
                </a:solidFill>
                <a:latin typeface="宋体" panose="02010600030101010101" pitchFamily="2" charset="-122"/>
                <a:ea typeface="宋体" panose="02010600030101010101" pitchFamily="2" charset="-122"/>
              </a:rPr>
              <a:t>NaN</a:t>
            </a:r>
            <a:r>
              <a:rPr lang="zh-CN" altLang="en-US" sz="2800" dirty="0">
                <a:solidFill>
                  <a:prstClr val="black"/>
                </a:solidFill>
                <a:latin typeface="宋体" panose="02010600030101010101" pitchFamily="2" charset="-122"/>
                <a:ea typeface="宋体" panose="02010600030101010101" pitchFamily="2" charset="-122"/>
              </a:rPr>
              <a:t>则直接返回</a:t>
            </a:r>
            <a:r>
              <a:rPr lang="en-US" altLang="zh-CN" sz="2800" dirty="0" err="1">
                <a:solidFill>
                  <a:prstClr val="black"/>
                </a:solidFill>
                <a:latin typeface="宋体" panose="02010600030101010101" pitchFamily="2" charset="-122"/>
                <a:ea typeface="宋体" panose="02010600030101010101" pitchFamily="2" charset="-122"/>
              </a:rPr>
              <a:t>NaN</a:t>
            </a:r>
            <a:r>
              <a:rPr lang="en-US" altLang="zh-CN" sz="2800" dirty="0">
                <a:solidFill>
                  <a:prstClr val="black"/>
                </a:solidFill>
                <a:latin typeface="宋体" panose="02010600030101010101" pitchFamily="2" charset="-122"/>
                <a:ea typeface="宋体" panose="02010600030101010101" pitchFamily="2" charset="-122"/>
              </a:rPr>
              <a:t>;</a:t>
            </a:r>
          </a:p>
          <a:p>
            <a:pPr lvl="0"/>
            <a:r>
              <a:rPr lang="zh-CN" altLang="en-US" sz="2800" dirty="0">
                <a:solidFill>
                  <a:prstClr val="black"/>
                </a:solidFill>
                <a:latin typeface="宋体" panose="02010600030101010101" pitchFamily="2" charset="-122"/>
                <a:ea typeface="宋体" panose="02010600030101010101" pitchFamily="2" charset="-122"/>
              </a:rPr>
              <a:t>若有一个操作数为</a:t>
            </a:r>
            <a:r>
              <a:rPr lang="en-US" altLang="zh-CN" sz="2800" dirty="0">
                <a:solidFill>
                  <a:prstClr val="black"/>
                </a:solidFill>
                <a:latin typeface="宋体" panose="02010600030101010101" pitchFamily="2" charset="-122"/>
                <a:ea typeface="宋体" panose="02010600030101010101" pitchFamily="2" charset="-122"/>
              </a:rPr>
              <a:t>0</a:t>
            </a:r>
            <a:r>
              <a:rPr lang="zh-CN" altLang="en-US" sz="2800" dirty="0">
                <a:solidFill>
                  <a:prstClr val="black"/>
                </a:solidFill>
                <a:latin typeface="宋体" panose="02010600030101010101" pitchFamily="2" charset="-122"/>
                <a:ea typeface="宋体" panose="02010600030101010101" pitchFamily="2" charset="-122"/>
              </a:rPr>
              <a:t>则直接返回另一个操作数</a:t>
            </a:r>
            <a:r>
              <a:rPr lang="en-US" altLang="zh-CN" sz="2800" dirty="0">
                <a:solidFill>
                  <a:prstClr val="black"/>
                </a:solidFill>
                <a:latin typeface="宋体" panose="02010600030101010101" pitchFamily="2" charset="-122"/>
                <a:ea typeface="宋体" panose="02010600030101010101" pitchFamily="2" charset="-122"/>
              </a:rPr>
              <a:t>;</a:t>
            </a:r>
          </a:p>
          <a:p>
            <a:pPr lvl="0"/>
            <a:r>
              <a:rPr lang="zh-CN" altLang="en-US" sz="2800" dirty="0">
                <a:solidFill>
                  <a:prstClr val="black"/>
                </a:solidFill>
                <a:latin typeface="宋体" panose="02010600030101010101" pitchFamily="2" charset="-122"/>
                <a:ea typeface="宋体" panose="02010600030101010101" pitchFamily="2" charset="-122"/>
              </a:rPr>
              <a:t>若有一个操作数为</a:t>
            </a:r>
            <a:r>
              <a:rPr lang="en-US" altLang="zh-CN" sz="2800" dirty="0">
                <a:solidFill>
                  <a:prstClr val="black"/>
                </a:solidFill>
                <a:latin typeface="宋体" panose="02010600030101010101" pitchFamily="2" charset="-122"/>
                <a:ea typeface="宋体" panose="02010600030101010101" pitchFamily="2" charset="-122"/>
              </a:rPr>
              <a:t>Infinity</a:t>
            </a:r>
            <a:r>
              <a:rPr lang="zh-CN" altLang="en-US" sz="2800" dirty="0">
                <a:solidFill>
                  <a:prstClr val="black"/>
                </a:solidFill>
                <a:latin typeface="宋体" panose="02010600030101010101" pitchFamily="2" charset="-122"/>
                <a:ea typeface="宋体" panose="02010600030101010101" pitchFamily="2" charset="-122"/>
              </a:rPr>
              <a:t>，</a:t>
            </a:r>
          </a:p>
          <a:p>
            <a:pPr lvl="0"/>
            <a:r>
              <a:rPr lang="zh-CN" altLang="en-US" sz="2800" dirty="0">
                <a:solidFill>
                  <a:prstClr val="black"/>
                </a:solidFill>
                <a:latin typeface="宋体" panose="02010600030101010101" pitchFamily="2" charset="-122"/>
                <a:ea typeface="宋体" panose="02010600030101010101" pitchFamily="2" charset="-122"/>
              </a:rPr>
              <a:t>若另一个操作数也是</a:t>
            </a:r>
            <a:r>
              <a:rPr lang="en-US" altLang="zh-CN" sz="2800" dirty="0">
                <a:solidFill>
                  <a:prstClr val="black"/>
                </a:solidFill>
                <a:latin typeface="宋体" panose="02010600030101010101" pitchFamily="2" charset="-122"/>
                <a:ea typeface="宋体" panose="02010600030101010101" pitchFamily="2" charset="-122"/>
              </a:rPr>
              <a:t>Infinity</a:t>
            </a:r>
            <a:r>
              <a:rPr lang="zh-CN" altLang="en-US" sz="2800" dirty="0">
                <a:solidFill>
                  <a:prstClr val="black"/>
                </a:solidFill>
                <a:latin typeface="宋体" panose="02010600030101010101" pitchFamily="2" charset="-122"/>
                <a:ea typeface="宋体" panose="02010600030101010101" pitchFamily="2" charset="-122"/>
              </a:rPr>
              <a:t>且符号相同则返回第一个操作数</a:t>
            </a:r>
            <a:r>
              <a:rPr lang="en-US" altLang="zh-CN" sz="2800" dirty="0">
                <a:solidFill>
                  <a:prstClr val="black"/>
                </a:solidFill>
                <a:latin typeface="宋体" panose="02010600030101010101" pitchFamily="2" charset="-122"/>
                <a:ea typeface="宋体" panose="02010600030101010101" pitchFamily="2" charset="-122"/>
              </a:rPr>
              <a:t>;</a:t>
            </a:r>
          </a:p>
          <a:p>
            <a:pPr lvl="0"/>
            <a:r>
              <a:rPr lang="zh-CN" altLang="en-US" sz="2800" dirty="0">
                <a:solidFill>
                  <a:prstClr val="black"/>
                </a:solidFill>
                <a:latin typeface="宋体" panose="02010600030101010101" pitchFamily="2" charset="-122"/>
                <a:ea typeface="宋体" panose="02010600030101010101" pitchFamily="2" charset="-122"/>
              </a:rPr>
              <a:t>若另一个操作数也是</a:t>
            </a:r>
            <a:r>
              <a:rPr lang="en-US" altLang="zh-CN" sz="2800" dirty="0">
                <a:solidFill>
                  <a:prstClr val="black"/>
                </a:solidFill>
                <a:latin typeface="宋体" panose="02010600030101010101" pitchFamily="2" charset="-122"/>
                <a:ea typeface="宋体" panose="02010600030101010101" pitchFamily="2" charset="-122"/>
              </a:rPr>
              <a:t>Infinity</a:t>
            </a:r>
            <a:r>
              <a:rPr lang="zh-CN" altLang="en-US" sz="2800" dirty="0">
                <a:solidFill>
                  <a:prstClr val="black"/>
                </a:solidFill>
                <a:latin typeface="宋体" panose="02010600030101010101" pitchFamily="2" charset="-122"/>
                <a:ea typeface="宋体" panose="02010600030101010101" pitchFamily="2" charset="-122"/>
              </a:rPr>
              <a:t>且符号不同则返回</a:t>
            </a:r>
            <a:r>
              <a:rPr lang="en-US" altLang="zh-CN" sz="2800" dirty="0" err="1">
                <a:solidFill>
                  <a:prstClr val="black"/>
                </a:solidFill>
                <a:latin typeface="宋体" panose="02010600030101010101" pitchFamily="2" charset="-122"/>
                <a:ea typeface="宋体" panose="02010600030101010101" pitchFamily="2" charset="-122"/>
              </a:rPr>
              <a:t>NaN</a:t>
            </a:r>
            <a:r>
              <a:rPr lang="en-US" altLang="zh-CN" sz="2800" dirty="0">
                <a:solidFill>
                  <a:prstClr val="black"/>
                </a:solidFill>
                <a:latin typeface="宋体" panose="02010600030101010101" pitchFamily="2" charset="-122"/>
                <a:ea typeface="宋体" panose="02010600030101010101" pitchFamily="2" charset="-122"/>
              </a:rPr>
              <a:t>;</a:t>
            </a:r>
          </a:p>
          <a:p>
            <a:pPr lvl="0"/>
            <a:endParaRPr lang="en-US" altLang="zh-CN" sz="2800"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256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788" y="-57150"/>
            <a:ext cx="5170487" cy="697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8203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浮点数加减法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 y="272851"/>
            <a:ext cx="6185844" cy="7417415"/>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浮点数加减法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fadd</a:t>
            </a:r>
            <a:r>
              <a:rPr lang="en-US" altLang="zh-CN" sz="1600" kern="0" dirty="0">
                <a:solidFill>
                  <a:srgbClr val="000000"/>
                </a:solidFill>
                <a:latin typeface="NSimSun"/>
                <a:cs typeface="NSimSun"/>
              </a:rPr>
              <a:t>(</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FF"/>
                </a:solidFill>
                <a:latin typeface="NSimSun"/>
                <a:cs typeface="NSimSun"/>
              </a:rPr>
              <a:t>int</a:t>
            </a:r>
            <a:r>
              <a:rPr lang="en-US" altLang="zh-CN" sz="1600" kern="0" dirty="0">
                <a:solidFill>
                  <a:srgbClr val="000000"/>
                </a:solidFill>
                <a:latin typeface="NSimSun"/>
                <a:cs typeface="NSimSun"/>
              </a:rPr>
              <a:t>  e1, e2,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m1, m2, </a:t>
            </a:r>
            <a:r>
              <a:rPr lang="en-US" altLang="zh-CN" sz="1600" kern="0" dirty="0" err="1" smtClean="0">
                <a:solidFill>
                  <a:srgbClr val="000000"/>
                </a:solidFill>
                <a:latin typeface="NSimSun"/>
                <a:cs typeface="NSimSun"/>
              </a:rPr>
              <a:t>mtemp</a:t>
            </a:r>
            <a:r>
              <a:rPr lang="en-US" altLang="zh-CN" sz="1600" kern="0" dirty="0" smtClean="0">
                <a:solidFill>
                  <a:srgbClr val="000000"/>
                </a:solidFill>
                <a:latin typeface="NSimSun"/>
                <a:cs typeface="NSimSun"/>
              </a:rPr>
              <a:t>, result;</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e1 =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&gt;&gt; 23) &amp; 0xFF;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得到阶码</a:t>
            </a:r>
            <a:endParaRPr lang="zh-CN" altLang="zh-CN" sz="1600" kern="100" dirty="0">
              <a:cs typeface="Times New Roman"/>
            </a:endParaRPr>
          </a:p>
          <a:p>
            <a:r>
              <a:rPr lang="en-US" altLang="zh-CN" sz="1600" kern="0" dirty="0">
                <a:solidFill>
                  <a:srgbClr val="000000"/>
                </a:solidFill>
                <a:latin typeface="NSimSun"/>
                <a:cs typeface="NSimSun"/>
              </a:rPr>
              <a:t>    m1 =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&amp; 0x7FFFFF) | 0x800000; </a:t>
            </a:r>
            <a:endParaRPr lang="en-US" altLang="zh-CN" sz="1600" kern="0" dirty="0" smtClean="0">
              <a:solidFill>
                <a:srgbClr val="000000"/>
              </a:solidFill>
              <a:latin typeface="NSimSun"/>
              <a:cs typeface="NSimSun"/>
            </a:endParaRPr>
          </a:p>
          <a:p>
            <a:r>
              <a:rPr lang="en-US" altLang="zh-CN" sz="1600" kern="0" dirty="0">
                <a:solidFill>
                  <a:srgbClr val="000000"/>
                </a:solidFill>
                <a:latin typeface="NSimSun"/>
                <a:cs typeface="NSimSun"/>
              </a:rPr>
              <a:t> </a:t>
            </a:r>
            <a:r>
              <a:rPr lang="en-US" altLang="zh-CN" sz="1600" kern="0" dirty="0" smtClean="0">
                <a:solidFill>
                  <a:srgbClr val="000000"/>
                </a:solidFill>
                <a:latin typeface="NSimSun"/>
                <a:cs typeface="NSimSun"/>
              </a:rPr>
              <a:t>   </a:t>
            </a:r>
            <a:r>
              <a:rPr lang="en-US" altLang="zh-CN" sz="1600" kern="0" dirty="0" err="1" smtClean="0">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操作数</a:t>
            </a:r>
            <a:r>
              <a:rPr lang="en-US" altLang="zh-CN" sz="1600" kern="0" dirty="0">
                <a:solidFill>
                  <a:srgbClr val="A31515"/>
                </a:solidFill>
                <a:latin typeface="NSimSun"/>
                <a:cs typeface="NSimSun"/>
              </a:rPr>
              <a:t>1 -&gt;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e1, m1);</a:t>
            </a:r>
            <a:endParaRPr lang="zh-CN" altLang="zh-CN" sz="1600" kern="100" dirty="0">
              <a:cs typeface="Times New Roman"/>
            </a:endParaRPr>
          </a:p>
          <a:p>
            <a:r>
              <a:rPr lang="en-US" altLang="zh-CN" sz="1600" kern="0" dirty="0">
                <a:solidFill>
                  <a:srgbClr val="000000"/>
                </a:solidFill>
                <a:latin typeface="NSimSun"/>
                <a:cs typeface="NSimSun"/>
              </a:rPr>
              <a:t>    e2 =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 &gt;&gt; 23) &amp; 0xFF;</a:t>
            </a:r>
            <a:endParaRPr lang="zh-CN" altLang="zh-CN" sz="1600" kern="100" dirty="0">
              <a:cs typeface="Times New Roman"/>
            </a:endParaRPr>
          </a:p>
          <a:p>
            <a:r>
              <a:rPr lang="en-US" altLang="zh-CN" sz="1600" kern="0" dirty="0">
                <a:solidFill>
                  <a:srgbClr val="000000"/>
                </a:solidFill>
                <a:latin typeface="NSimSun"/>
                <a:cs typeface="NSimSun"/>
              </a:rPr>
              <a:t>    m2 =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 &amp; 0x7FFFFF) | 0x800000;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操作数</a:t>
            </a:r>
            <a:r>
              <a:rPr lang="en-US" altLang="zh-CN" sz="1600" kern="0" dirty="0">
                <a:solidFill>
                  <a:srgbClr val="A31515"/>
                </a:solidFill>
                <a:latin typeface="NSimSun"/>
                <a:cs typeface="NSimSun"/>
              </a:rPr>
              <a:t>2 -&gt;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e2, m2</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((e1 == 255) &amp;&amp; (m1 == 0) &amp;&amp; (e2 == 255) &amp;&amp; (m2 == 0) &amp;&amp; ((</a:t>
            </a:r>
            <a:r>
              <a:rPr lang="en-US" altLang="zh-CN" sz="1600" kern="0" dirty="0" err="1">
                <a:solidFill>
                  <a:srgbClr val="808080"/>
                </a:solidFill>
                <a:latin typeface="NSimSun"/>
                <a:cs typeface="NSimSun"/>
              </a:rPr>
              <a:t>a</a:t>
            </a:r>
            <a:r>
              <a:rPr lang="en-US" altLang="zh-CN" sz="1600" kern="0" dirty="0" err="1">
                <a:solidFill>
                  <a:srgbClr val="000000"/>
                </a:solidFill>
                <a:latin typeface="NSimSun"/>
                <a:cs typeface="NSimSun"/>
              </a:rPr>
              <a:t>^</a:t>
            </a:r>
            <a:r>
              <a:rPr lang="en-US" altLang="zh-CN" sz="1600" kern="0" dirty="0" err="1">
                <a:solidFill>
                  <a:srgbClr val="808080"/>
                </a:solidFill>
                <a:latin typeface="NSimSun"/>
                <a:cs typeface="NSimSun"/>
              </a:rPr>
              <a:t>b</a:t>
            </a:r>
            <a:r>
              <a:rPr lang="en-US" altLang="zh-CN" sz="1600" kern="0" dirty="0">
                <a:solidFill>
                  <a:srgbClr val="000000"/>
                </a:solidFill>
                <a:latin typeface="NSimSun"/>
                <a:cs typeface="NSimSun"/>
              </a:rPr>
              <a:t>) &gt;&gt; 31 == 1))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异号无穷大相加即结果为非数</a:t>
            </a:r>
            <a:r>
              <a:rPr lang="zh-CN" altLang="zh-CN" sz="1600" kern="0" dirty="0">
                <a:solidFill>
                  <a:srgbClr val="008000"/>
                </a:solidFill>
                <a:ea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return</a:t>
            </a:r>
            <a:r>
              <a:rPr lang="en-US" altLang="zh-CN" sz="1600" kern="0" dirty="0">
                <a:solidFill>
                  <a:srgbClr val="000000"/>
                </a:solidFill>
                <a:latin typeface="NSimSun"/>
                <a:cs typeface="NSimSun"/>
              </a:rPr>
              <a:t> </a:t>
            </a:r>
            <a:r>
              <a:rPr lang="en-US" altLang="zh-CN" sz="1600" kern="0" dirty="0" err="1">
                <a:solidFill>
                  <a:srgbClr val="6F008A"/>
                </a:solidFill>
                <a:latin typeface="NSimSun"/>
                <a:cs typeface="NSimSun"/>
              </a:rPr>
              <a:t>NaN</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((e1 == 255) &amp;&amp; (m1 == 0))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((e2 == 255) &amp;&amp; (m2 == 0</a:t>
            </a:r>
            <a:r>
              <a:rPr lang="en-US" altLang="zh-CN" sz="1600" kern="0" dirty="0" smtClean="0">
                <a:solidFill>
                  <a:srgbClr val="000000"/>
                </a:solidFill>
                <a:latin typeface="NSimSun"/>
                <a:cs typeface="NSimSun"/>
              </a:rPr>
              <a:t>))</a:t>
            </a:r>
            <a:r>
              <a:rPr lang="en-US" altLang="zh-CN" sz="1600" kern="100" dirty="0" smtClean="0">
                <a:cs typeface="Times New Roman"/>
              </a:rPr>
              <a:t>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((e1 == 255) &amp;&amp; (m1 != 0</a:t>
            </a:r>
            <a:r>
              <a:rPr lang="en-US" altLang="zh-CN" sz="1600" kern="0" dirty="0" smtClean="0">
                <a:solidFill>
                  <a:srgbClr val="000000"/>
                </a:solidFill>
                <a:latin typeface="NSimSun"/>
                <a:cs typeface="NSimSun"/>
              </a:rPr>
              <a:t>))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smtClean="0">
                <a:solidFill>
                  <a:srgbClr val="808080"/>
                </a:solidFill>
                <a:latin typeface="NSimSun"/>
                <a:cs typeface="NSimSun"/>
              </a:rPr>
              <a:t>a</a:t>
            </a:r>
            <a:r>
              <a:rPr lang="en-US" altLang="zh-CN" sz="1600" kern="0" dirty="0" smtClean="0">
                <a:solidFill>
                  <a:srgbClr val="000000"/>
                </a:solidFill>
                <a:latin typeface="NSimSun"/>
                <a:cs typeface="NSimSun"/>
              </a:rPr>
              <a:t>;</a:t>
            </a:r>
            <a:endParaRPr lang="zh-CN" altLang="zh-CN" sz="1600" kern="100" dirty="0" smtClean="0">
              <a:cs typeface="Times New Roman"/>
            </a:endParaRPr>
          </a:p>
          <a:p>
            <a:r>
              <a:rPr lang="en-US" altLang="zh-CN" sz="1600" kern="0" dirty="0" smtClean="0">
                <a:solidFill>
                  <a:srgbClr val="000000"/>
                </a:solidFill>
                <a:latin typeface="NSimSun"/>
                <a:cs typeface="NSimSun"/>
              </a:rPr>
              <a:t>    </a:t>
            </a:r>
            <a:r>
              <a:rPr lang="en-US" altLang="zh-CN" sz="1600" kern="0" dirty="0" smtClean="0">
                <a:solidFill>
                  <a:srgbClr val="0000FF"/>
                </a:solidFill>
                <a:latin typeface="NSimSun"/>
                <a:cs typeface="NSimSun"/>
              </a:rPr>
              <a:t>if</a:t>
            </a:r>
            <a:r>
              <a:rPr lang="en-US" altLang="zh-CN" sz="1600" kern="0" dirty="0" smtClean="0">
                <a:solidFill>
                  <a:srgbClr val="000000"/>
                </a:solidFill>
                <a:latin typeface="NSimSun"/>
                <a:cs typeface="NSimSun"/>
              </a:rPr>
              <a:t> ((e2 == 255) &amp;&amp; (m2 != 0))</a:t>
            </a:r>
            <a:r>
              <a:rPr lang="en-US" altLang="zh-CN" sz="1600" kern="100" dirty="0">
                <a:cs typeface="Times New Roman"/>
              </a:rPr>
              <a:t> </a:t>
            </a:r>
            <a:r>
              <a:rPr lang="en-US" altLang="zh-CN" sz="1600" kern="100" dirty="0" smtClean="0">
                <a:cs typeface="Times New Roman"/>
              </a:rPr>
              <a:t>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en-US" altLang="zh-CN" sz="1600" kern="0" dirty="0" smtClean="0">
              <a:solidFill>
                <a:srgbClr val="000000"/>
              </a:solidFill>
              <a:latin typeface="NSimSun"/>
              <a:cs typeface="NSimSun"/>
            </a:endParaRPr>
          </a:p>
          <a:p>
            <a:pPr lvl="0"/>
            <a:r>
              <a:rPr lang="en-US" altLang="zh-CN" sz="1600" kern="0" dirty="0">
                <a:solidFill>
                  <a:srgbClr val="000000"/>
                </a:solidFill>
                <a:latin typeface="NSimSun"/>
                <a:cs typeface="Times New Roman"/>
              </a:rPr>
              <a:t> </a:t>
            </a:r>
            <a:r>
              <a:rPr lang="en-US" altLang="zh-CN" sz="1600" kern="0" dirty="0" smtClean="0">
                <a:solidFill>
                  <a:srgbClr val="000000"/>
                </a:solidFill>
                <a:latin typeface="NSimSun"/>
                <a:cs typeface="Times New Roman"/>
              </a:rPr>
              <a:t>   </a:t>
            </a:r>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(m1&gt;m2);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(m1&lt;m2)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mtemp</a:t>
            </a:r>
            <a:r>
              <a:rPr lang="en-US" altLang="zh-CN" sz="1600" kern="0" dirty="0">
                <a:solidFill>
                  <a:srgbClr val="000000"/>
                </a:solidFill>
                <a:latin typeface="NSimSun"/>
                <a:cs typeface="NSimSun"/>
              </a:rPr>
              <a:t> = m1;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m1 = m2;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m2 = </a:t>
            </a:r>
            <a:r>
              <a:rPr lang="en-US" altLang="zh-CN" sz="1600" kern="0" dirty="0" err="1">
                <a:solidFill>
                  <a:srgbClr val="000000"/>
                </a:solidFill>
                <a:latin typeface="NSimSun"/>
                <a:cs typeface="NSimSun"/>
              </a:rPr>
              <a:t>mtemp</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 = e1;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e1 = e2;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e2 =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p:txBody>
      </p:sp>
      <p:sp>
        <p:nvSpPr>
          <p:cNvPr id="2" name="TextBox 1"/>
          <p:cNvSpPr txBox="1"/>
          <p:nvPr/>
        </p:nvSpPr>
        <p:spPr>
          <a:xfrm>
            <a:off x="6185844" y="1249288"/>
            <a:ext cx="5662246" cy="5755422"/>
          </a:xfrm>
          <a:prstGeom prst="rect">
            <a:avLst/>
          </a:prstGeom>
          <a:noFill/>
        </p:spPr>
        <p:txBody>
          <a:bodyPr wrap="square" rtlCol="0">
            <a:spAutoFit/>
          </a:bodyPr>
          <a:lstStyle/>
          <a:p>
            <a:pPr lvl="0"/>
            <a:r>
              <a:rPr lang="en-US" altLang="zh-CN" sz="1600" kern="0" dirty="0" smtClean="0">
                <a:solidFill>
                  <a:srgbClr val="0000FF"/>
                </a:solidFill>
                <a:latin typeface="NSimSun"/>
                <a:cs typeface="NSimSun"/>
              </a:rPr>
              <a:t>if</a:t>
            </a:r>
            <a:r>
              <a:rPr lang="en-US" altLang="zh-CN" sz="1600" kern="0" dirty="0" smtClean="0">
                <a:solidFill>
                  <a:srgbClr val="000000"/>
                </a:solidFill>
                <a:latin typeface="NSimSun"/>
                <a:cs typeface="NSimSun"/>
              </a:rPr>
              <a:t> </a:t>
            </a:r>
            <a:r>
              <a:rPr lang="en-US" altLang="zh-CN" sz="1600" kern="0" dirty="0">
                <a:solidFill>
                  <a:srgbClr val="000000"/>
                </a:solidFill>
                <a:latin typeface="NSimSun"/>
                <a:cs typeface="NSimSun"/>
              </a:rPr>
              <a:t>((m1 == m2) &amp;&amp; (e1 &gt;= e2));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((m1 == m2) &amp;&amp; (e1&lt;e2))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 = e1;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e1 = e2;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e2 =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m2 &gt;&gt;= (e1 - e2); </a:t>
            </a:r>
            <a:endParaRPr lang="en-US" altLang="zh-CN" sz="1600" kern="0" dirty="0">
              <a:solidFill>
                <a:srgbClr val="008000"/>
              </a:solidFill>
              <a:latin typeface="NSimSun"/>
              <a:cs typeface="NSimSun"/>
            </a:endParaRPr>
          </a:p>
          <a:p>
            <a:pPr lvl="0"/>
            <a:r>
              <a:rPr lang="en-US" altLang="zh-CN" sz="1600" kern="0" dirty="0" smtClean="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 ((</a:t>
            </a:r>
            <a:r>
              <a:rPr lang="en-US" altLang="zh-CN" sz="1600" kern="0" dirty="0" err="1">
                <a:solidFill>
                  <a:srgbClr val="808080"/>
                </a:solidFill>
                <a:latin typeface="NSimSun"/>
                <a:cs typeface="NSimSun"/>
              </a:rPr>
              <a:t>a</a:t>
            </a:r>
            <a:r>
              <a:rPr lang="en-US" altLang="zh-CN" sz="1600" kern="0" dirty="0" err="1">
                <a:solidFill>
                  <a:srgbClr val="000000"/>
                </a:solidFill>
                <a:latin typeface="NSimSun"/>
                <a:cs typeface="NSimSun"/>
              </a:rPr>
              <a:t>^</a:t>
            </a:r>
            <a:r>
              <a:rPr lang="en-US" altLang="zh-CN" sz="1600" kern="0" dirty="0" err="1">
                <a:solidFill>
                  <a:srgbClr val="808080"/>
                </a:solidFill>
                <a:latin typeface="NSimSun"/>
                <a:cs typeface="NSimSun"/>
              </a:rPr>
              <a:t>b</a:t>
            </a:r>
            <a:r>
              <a:rPr lang="en-US" altLang="zh-CN" sz="1600" kern="0" dirty="0">
                <a:solidFill>
                  <a:srgbClr val="000000"/>
                </a:solidFill>
                <a:latin typeface="NSimSun"/>
                <a:cs typeface="NSimSun"/>
              </a:rPr>
              <a:t>) &gt;&gt; 31)m1 -= m2;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r>
              <a:rPr lang="en-US" altLang="zh-CN" sz="1600" kern="0" dirty="0">
                <a:solidFill>
                  <a:srgbClr val="000000"/>
                </a:solidFill>
                <a:latin typeface="NSimSun"/>
                <a:cs typeface="NSimSun"/>
              </a:rPr>
              <a:t> m1 += m2</a:t>
            </a:r>
            <a:r>
              <a:rPr lang="en-US" altLang="zh-CN" sz="1600" kern="0" dirty="0" smtClean="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 (m1 &amp; 0xFF000000) { m1 &gt;&gt;= 1; e1++; }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 (m1 &amp; 0x00800000 == 0) { m1 &lt;&lt;= 1; e1--; } </a:t>
            </a:r>
            <a:r>
              <a:rPr lang="en-US" altLang="zh-CN" sz="1600" kern="0" dirty="0" err="1" smtClean="0">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结果</a:t>
            </a:r>
            <a:r>
              <a:rPr lang="en-US" altLang="zh-CN" sz="1600" kern="0" dirty="0">
                <a:solidFill>
                  <a:srgbClr val="A31515"/>
                </a:solidFill>
                <a:latin typeface="NSimSun"/>
                <a:cs typeface="NSimSun"/>
              </a:rPr>
              <a:t>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e1, m1);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result = ((</a:t>
            </a:r>
            <a:r>
              <a:rPr lang="en-US" altLang="zh-CN" sz="1600" kern="0" dirty="0">
                <a:solidFill>
                  <a:srgbClr val="0000FF"/>
                </a:solidFill>
                <a:latin typeface="NSimSun"/>
                <a:cs typeface="NSimSun"/>
              </a:rPr>
              <a:t>long</a:t>
            </a:r>
            <a:r>
              <a:rPr lang="en-US" altLang="zh-CN" sz="1600" kern="0" dirty="0">
                <a:solidFill>
                  <a:srgbClr val="000000"/>
                </a:solidFill>
                <a:latin typeface="NSimSun"/>
                <a:cs typeface="NSimSun"/>
              </a:rPr>
              <a:t>)e1 &lt;&lt; 23) | (m1 &amp; 0x7FFFFF) | ((</a:t>
            </a:r>
            <a:r>
              <a:rPr lang="en-US" altLang="zh-CN" sz="1600" kern="0" dirty="0" err="1">
                <a:solidFill>
                  <a:srgbClr val="808080"/>
                </a:solidFill>
                <a:latin typeface="NSimSun"/>
                <a:cs typeface="NSimSun"/>
              </a:rPr>
              <a:t>a</a:t>
            </a:r>
            <a:r>
              <a:rPr lang="en-US" altLang="zh-CN" sz="1600" kern="0" dirty="0" err="1">
                <a:solidFill>
                  <a:srgbClr val="000000"/>
                </a:solidFill>
                <a:latin typeface="NSimSun"/>
                <a:cs typeface="NSimSun"/>
              </a:rPr>
              <a:t>^</a:t>
            </a:r>
            <a:r>
              <a:rPr lang="en-US" altLang="zh-CN" sz="1600" kern="0" dirty="0" err="1">
                <a:solidFill>
                  <a:srgbClr val="808080"/>
                </a:solidFill>
                <a:latin typeface="NSimSun"/>
                <a:cs typeface="NSimSun"/>
              </a:rPr>
              <a:t>b</a:t>
            </a:r>
            <a:r>
              <a:rPr lang="en-US" altLang="zh-CN" sz="1600" kern="0" dirty="0">
                <a:solidFill>
                  <a:srgbClr val="000000"/>
                </a:solidFill>
                <a:latin typeface="NSimSun"/>
                <a:cs typeface="NSimSun"/>
              </a:rPr>
              <a:t>) &amp; 0x80000000</a:t>
            </a:r>
            <a:r>
              <a:rPr lang="en-US" altLang="zh-CN" sz="1600" kern="0" dirty="0" smtClean="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return</a:t>
            </a:r>
            <a:r>
              <a:rPr lang="en-US" altLang="zh-CN" sz="1600" kern="0" dirty="0">
                <a:solidFill>
                  <a:srgbClr val="000000"/>
                </a:solidFill>
                <a:latin typeface="NSimSun"/>
                <a:cs typeface="NSimSun"/>
              </a:rPr>
              <a:t> result</a:t>
            </a:r>
            <a:r>
              <a:rPr lang="en-US" altLang="zh-CN" sz="1600" kern="0" dirty="0" smtClean="0">
                <a:solidFill>
                  <a:srgbClr val="000000"/>
                </a:solidFill>
                <a:latin typeface="NSimSun"/>
                <a:cs typeface="NSimSun"/>
              </a:rPr>
              <a:t>;</a:t>
            </a:r>
          </a:p>
          <a:p>
            <a:r>
              <a:rPr lang="en-US" altLang="zh-CN" sz="1600" kern="0" dirty="0">
                <a:solidFill>
                  <a:srgbClr val="000000"/>
                </a:solidFill>
                <a:latin typeface="NSimSun"/>
                <a:cs typeface="NSimSun"/>
              </a:rPr>
              <a:t>}</a:t>
            </a:r>
            <a:endParaRPr lang="zh-CN" altLang="zh-CN" sz="1600" kern="100" dirty="0">
              <a:cs typeface="Times New Roman"/>
            </a:endParaRPr>
          </a:p>
          <a:p>
            <a:pPr lvl="0"/>
            <a:endParaRPr lang="en-US" altLang="zh-CN" sz="1600" kern="100" dirty="0" smtClean="0">
              <a:solidFill>
                <a:prstClr val="black"/>
              </a:solidFill>
              <a:cs typeface="Times New Roman"/>
            </a:endParaRPr>
          </a:p>
          <a:p>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fsub</a:t>
            </a:r>
            <a:r>
              <a:rPr lang="en-US" altLang="zh-CN" sz="1600" kern="0" dirty="0">
                <a:solidFill>
                  <a:srgbClr val="000000"/>
                </a:solidFill>
                <a:latin typeface="NSimSun"/>
                <a:cs typeface="NSimSun"/>
              </a:rPr>
              <a:t>(</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result</a:t>
            </a:r>
            <a:r>
              <a:rPr lang="en-US" altLang="zh-CN" sz="1600" kern="0" dirty="0" smtClean="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 =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 + 0x80000000;</a:t>
            </a:r>
            <a:endParaRPr lang="zh-CN" altLang="zh-CN" sz="1600" kern="100" dirty="0">
              <a:cs typeface="Times New Roman"/>
            </a:endParaRPr>
          </a:p>
          <a:p>
            <a:r>
              <a:rPr lang="en-US" altLang="zh-CN" sz="1600" kern="0" dirty="0">
                <a:solidFill>
                  <a:srgbClr val="000000"/>
                </a:solidFill>
                <a:latin typeface="NSimSun"/>
                <a:cs typeface="NSimSun"/>
              </a:rPr>
              <a:t>    result = </a:t>
            </a:r>
            <a:r>
              <a:rPr lang="en-US" altLang="zh-CN" sz="1600" kern="0" dirty="0" err="1">
                <a:solidFill>
                  <a:srgbClr val="000000"/>
                </a:solidFill>
                <a:latin typeface="NSimSun"/>
                <a:cs typeface="NSimSun"/>
              </a:rPr>
              <a:t>fadd</a:t>
            </a:r>
            <a:r>
              <a:rPr lang="en-US" altLang="zh-CN" sz="1600" kern="0" dirty="0">
                <a:solidFill>
                  <a:srgbClr val="000000"/>
                </a:solidFill>
                <a:latin typeface="NSimSun"/>
                <a:cs typeface="NSimSun"/>
              </a:rPr>
              <a:t>(</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smtClean="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return</a:t>
            </a:r>
            <a:r>
              <a:rPr lang="en-US" altLang="zh-CN" sz="1600" kern="0" dirty="0">
                <a:solidFill>
                  <a:srgbClr val="000000"/>
                </a:solidFill>
                <a:latin typeface="NSimSun"/>
                <a:cs typeface="NSimSun"/>
              </a:rPr>
              <a:t> result;</a:t>
            </a:r>
            <a:endParaRPr lang="zh-CN" altLang="zh-CN" sz="1600" kern="100" dirty="0">
              <a:cs typeface="Times New Roman"/>
            </a:endParaRPr>
          </a:p>
          <a:p>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p:txBody>
      </p:sp>
    </p:spTree>
    <p:extLst>
      <p:ext uri="{BB962C8B-B14F-4D97-AF65-F5344CB8AC3E}">
        <p14:creationId xmlns:p14="http://schemas.microsoft.com/office/powerpoint/2010/main" val="18353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flipH="1" flipV="1">
            <a:off x="4688630" y="2012465"/>
            <a:ext cx="3573310" cy="3572175"/>
            <a:chOff x="-392766" y="228514"/>
            <a:chExt cx="6411601" cy="6409567"/>
          </a:xfrm>
        </p:grpSpPr>
        <p:sp>
          <p:nvSpPr>
            <p:cNvPr id="129" name="任意多边形 128"/>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392766" y="228514"/>
              <a:ext cx="6411601" cy="5351135"/>
              <a:chOff x="-392766" y="228514"/>
              <a:chExt cx="6411601" cy="5351135"/>
            </a:xfrm>
          </p:grpSpPr>
          <p:sp>
            <p:nvSpPr>
              <p:cNvPr id="131" name="任意多边形 130"/>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34"/>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135"/>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136"/>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p:cNvGrpSpPr/>
          <p:nvPr/>
        </p:nvGrpSpPr>
        <p:grpSpPr>
          <a:xfrm flipH="1" flipV="1">
            <a:off x="6500137" y="3292778"/>
            <a:ext cx="2774532" cy="2773651"/>
            <a:chOff x="-392766" y="228514"/>
            <a:chExt cx="6411601" cy="6409567"/>
          </a:xfrm>
        </p:grpSpPr>
        <p:sp>
          <p:nvSpPr>
            <p:cNvPr id="120" name="任意多边形 119"/>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392766" y="228514"/>
              <a:ext cx="6411601" cy="5351135"/>
              <a:chOff x="-392766" y="228514"/>
              <a:chExt cx="6411601" cy="5351135"/>
            </a:xfrm>
          </p:grpSpPr>
          <p:sp>
            <p:nvSpPr>
              <p:cNvPr id="122" name="任意多边形 121"/>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124"/>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125"/>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0" name="组合 79"/>
          <p:cNvGrpSpPr/>
          <p:nvPr/>
        </p:nvGrpSpPr>
        <p:grpSpPr>
          <a:xfrm flipH="1" flipV="1">
            <a:off x="3722562" y="2905111"/>
            <a:ext cx="2860753" cy="2859844"/>
            <a:chOff x="-392766" y="228514"/>
            <a:chExt cx="6411601" cy="6409567"/>
          </a:xfrm>
        </p:grpSpPr>
        <p:sp>
          <p:nvSpPr>
            <p:cNvPr id="111" name="任意多边形 110"/>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392766" y="228514"/>
              <a:ext cx="6411601" cy="5351135"/>
              <a:chOff x="-392766" y="228514"/>
              <a:chExt cx="6411601" cy="5351135"/>
            </a:xfrm>
          </p:grpSpPr>
          <p:sp>
            <p:nvSpPr>
              <p:cNvPr id="113" name="任意多边形 112"/>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114"/>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117"/>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1" name="组合 80"/>
          <p:cNvGrpSpPr/>
          <p:nvPr/>
        </p:nvGrpSpPr>
        <p:grpSpPr>
          <a:xfrm flipH="1" flipV="1">
            <a:off x="2605463" y="3892976"/>
            <a:ext cx="904962" cy="904674"/>
            <a:chOff x="-392766" y="228514"/>
            <a:chExt cx="6411601" cy="6409567"/>
          </a:xfrm>
        </p:grpSpPr>
        <p:sp>
          <p:nvSpPr>
            <p:cNvPr id="102" name="任意多边形 101"/>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392766" y="228514"/>
              <a:ext cx="6411601" cy="5351135"/>
              <a:chOff x="-392766" y="228514"/>
              <a:chExt cx="6411601" cy="5351135"/>
            </a:xfrm>
          </p:grpSpPr>
          <p:sp>
            <p:nvSpPr>
              <p:cNvPr id="104" name="任意多边形 103"/>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2" name="组合 81"/>
          <p:cNvGrpSpPr/>
          <p:nvPr/>
        </p:nvGrpSpPr>
        <p:grpSpPr>
          <a:xfrm flipH="1" flipV="1">
            <a:off x="2990572" y="4675491"/>
            <a:ext cx="522931" cy="522765"/>
            <a:chOff x="-392766" y="228514"/>
            <a:chExt cx="6411601" cy="6409567"/>
          </a:xfrm>
        </p:grpSpPr>
        <p:sp>
          <p:nvSpPr>
            <p:cNvPr id="93" name="任意多边形 9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92766" y="228514"/>
              <a:ext cx="6411601" cy="5351135"/>
              <a:chOff x="-392766" y="228514"/>
              <a:chExt cx="6411601" cy="5351135"/>
            </a:xfrm>
          </p:grpSpPr>
          <p:sp>
            <p:nvSpPr>
              <p:cNvPr id="95" name="任意多边形 94"/>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3" name="组合 82"/>
          <p:cNvGrpSpPr/>
          <p:nvPr/>
        </p:nvGrpSpPr>
        <p:grpSpPr>
          <a:xfrm flipH="1" flipV="1">
            <a:off x="8616134" y="3132924"/>
            <a:ext cx="2048791" cy="2048141"/>
            <a:chOff x="-392766" y="228514"/>
            <a:chExt cx="6411601" cy="6409567"/>
          </a:xfrm>
        </p:grpSpPr>
        <p:sp>
          <p:nvSpPr>
            <p:cNvPr id="84" name="任意多边形 83"/>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392766" y="228514"/>
              <a:ext cx="6411601" cy="5351135"/>
              <a:chOff x="-392766" y="228514"/>
              <a:chExt cx="6411601" cy="5351135"/>
            </a:xfrm>
          </p:grpSpPr>
          <p:sp>
            <p:nvSpPr>
              <p:cNvPr id="86" name="任意多边形 8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2605463" y="18769"/>
            <a:ext cx="7782353" cy="3868618"/>
            <a:chOff x="2605463" y="18769"/>
            <a:chExt cx="7782353" cy="3868618"/>
          </a:xfrm>
        </p:grpSpPr>
        <p:grpSp>
          <p:nvGrpSpPr>
            <p:cNvPr id="16" name="组合 15"/>
            <p:cNvGrpSpPr/>
            <p:nvPr/>
          </p:nvGrpSpPr>
          <p:grpSpPr>
            <a:xfrm>
              <a:off x="5006810" y="18769"/>
              <a:ext cx="3573310" cy="3572175"/>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3689020" y="1089997"/>
              <a:ext cx="2774532" cy="2773651"/>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7050499" y="1027543"/>
              <a:ext cx="2860753" cy="2859844"/>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9482854" y="1828039"/>
              <a:ext cx="904962" cy="904674"/>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9479776" y="1427433"/>
              <a:ext cx="522931" cy="522765"/>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2605463" y="1201159"/>
              <a:ext cx="2048791" cy="2048141"/>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 name="矩形 2"/>
          <p:cNvSpPr/>
          <p:nvPr/>
        </p:nvSpPr>
        <p:spPr>
          <a:xfrm>
            <a:off x="0" y="2397760"/>
            <a:ext cx="12192000" cy="2062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1722120" y="2129742"/>
            <a:ext cx="15636240" cy="2598516"/>
            <a:chOff x="0" y="2129742"/>
            <a:chExt cx="12192000" cy="2598516"/>
          </a:xfrm>
        </p:grpSpPr>
        <p:pic>
          <p:nvPicPr>
            <p:cNvPr id="14" name="图片 13"/>
            <p:cNvPicPr>
              <a:picLocks noChangeAspect="1"/>
            </p:cNvPicPr>
            <p:nvPr/>
          </p:nvPicPr>
          <p:blipFill>
            <a:blip r:embed="rId2"/>
            <a:srcRect b="50000"/>
            <a:stretch>
              <a:fillRect/>
            </a:stretch>
          </p:blipFill>
          <p:spPr>
            <a:xfrm>
              <a:off x="0" y="2129742"/>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pic>
          <p:nvPicPr>
            <p:cNvPr id="15" name="图片 14"/>
            <p:cNvPicPr>
              <a:picLocks noChangeAspect="1"/>
            </p:cNvPicPr>
            <p:nvPr/>
          </p:nvPicPr>
          <p:blipFill>
            <a:blip r:embed="rId2"/>
            <a:srcRect b="50000"/>
            <a:stretch>
              <a:fillRect/>
            </a:stretch>
          </p:blipFill>
          <p:spPr>
            <a:xfrm flipV="1">
              <a:off x="0" y="4460240"/>
              <a:ext cx="12192000" cy="268018"/>
            </a:xfrm>
            <a:custGeom>
              <a:avLst/>
              <a:gdLst>
                <a:gd name="connsiteX0" fmla="*/ 0 w 6620830"/>
                <a:gd name="connsiteY0" fmla="*/ 0 h 3310415"/>
                <a:gd name="connsiteX1" fmla="*/ 6620830 w 6620830"/>
                <a:gd name="connsiteY1" fmla="*/ 0 h 3310415"/>
                <a:gd name="connsiteX2" fmla="*/ 6620830 w 6620830"/>
                <a:gd name="connsiteY2" fmla="*/ 3310415 h 3310415"/>
                <a:gd name="connsiteX3" fmla="*/ 0 w 6620830"/>
                <a:gd name="connsiteY3" fmla="*/ 3310415 h 3310415"/>
              </a:gdLst>
              <a:ahLst/>
              <a:cxnLst>
                <a:cxn ang="0">
                  <a:pos x="connsiteX0" y="connsiteY0"/>
                </a:cxn>
                <a:cxn ang="0">
                  <a:pos x="connsiteX1" y="connsiteY1"/>
                </a:cxn>
                <a:cxn ang="0">
                  <a:pos x="connsiteX2" y="connsiteY2"/>
                </a:cxn>
                <a:cxn ang="0">
                  <a:pos x="connsiteX3" y="connsiteY3"/>
                </a:cxn>
              </a:cxnLst>
              <a:rect l="l" t="t" r="r" b="b"/>
              <a:pathLst>
                <a:path w="6620830" h="3310415">
                  <a:moveTo>
                    <a:pt x="0" y="0"/>
                  </a:moveTo>
                  <a:lnTo>
                    <a:pt x="6620830" y="0"/>
                  </a:lnTo>
                  <a:lnTo>
                    <a:pt x="6620830" y="3310415"/>
                  </a:lnTo>
                  <a:lnTo>
                    <a:pt x="0" y="3310415"/>
                  </a:lnTo>
                  <a:close/>
                </a:path>
              </a:pathLst>
            </a:custGeom>
          </p:spPr>
        </p:pic>
      </p:grpSp>
      <p:sp>
        <p:nvSpPr>
          <p:cNvPr id="138" name="文本框 137"/>
          <p:cNvSpPr txBox="1"/>
          <p:nvPr/>
        </p:nvSpPr>
        <p:spPr>
          <a:xfrm>
            <a:off x="3464513" y="2875002"/>
            <a:ext cx="5262980" cy="1107996"/>
          </a:xfrm>
          <a:prstGeom prst="rect">
            <a:avLst/>
          </a:prstGeom>
          <a:noFill/>
        </p:spPr>
        <p:txBody>
          <a:bodyPr wrap="none" rtlCol="0">
            <a:spAutoFit/>
          </a:bodyPr>
          <a:lstStyle/>
          <a:p>
            <a:pPr algn="ctr"/>
            <a:r>
              <a:rPr lang="zh-CN" altLang="en-US" sz="6600" b="1" dirty="0" smtClean="0">
                <a:solidFill>
                  <a:schemeClr val="tx1">
                    <a:lumMod val="75000"/>
                    <a:lumOff val="25000"/>
                  </a:schemeClr>
                </a:solidFill>
                <a:latin typeface="微软雅黑" panose="020B0503020204020204" pitchFamily="34" charset="-122"/>
                <a:ea typeface="微软雅黑" panose="020B0503020204020204" pitchFamily="34" charset="-122"/>
              </a:rPr>
              <a:t>浮点数乘除法</a:t>
            </a:r>
          </a:p>
        </p:txBody>
      </p:sp>
    </p:spTree>
    <p:extLst>
      <p:ext uri="{BB962C8B-B14F-4D97-AF65-F5344CB8AC3E}">
        <p14:creationId xmlns:p14="http://schemas.microsoft.com/office/powerpoint/2010/main" val="341469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barn(inVertical)">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浮点数乘除法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06393" y="1234378"/>
            <a:ext cx="8934346" cy="4524315"/>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、浮点数乘除法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en-US" altLang="zh-CN" sz="2000" dirty="0"/>
              <a:t>1</a:t>
            </a:r>
            <a:r>
              <a:rPr lang="zh-CN" altLang="en-US" sz="2000" dirty="0"/>
              <a:t>、对</a:t>
            </a:r>
            <a:r>
              <a:rPr lang="en-US" altLang="zh-CN" sz="2000" dirty="0"/>
              <a:t>0</a:t>
            </a:r>
            <a:r>
              <a:rPr lang="zh-CN" altLang="en-US" sz="2000" dirty="0"/>
              <a:t>、</a:t>
            </a:r>
            <a:r>
              <a:rPr lang="en-US" altLang="zh-CN" sz="2000" dirty="0"/>
              <a:t>Infinity</a:t>
            </a:r>
            <a:r>
              <a:rPr lang="zh-CN" altLang="en-US" sz="2000" dirty="0"/>
              <a:t>和</a:t>
            </a:r>
            <a:r>
              <a:rPr lang="en-US" altLang="zh-CN" sz="2000" dirty="0" err="1"/>
              <a:t>NaN</a:t>
            </a:r>
            <a:r>
              <a:rPr lang="zh-CN" altLang="en-US" sz="2000" dirty="0"/>
              <a:t>操作数作检查</a:t>
            </a:r>
          </a:p>
          <a:p>
            <a:r>
              <a:rPr lang="zh-CN" altLang="en-US" sz="2000" dirty="0"/>
              <a:t>乘法：</a:t>
            </a:r>
          </a:p>
          <a:p>
            <a:r>
              <a:rPr lang="zh-CN" altLang="en-US" sz="2000" dirty="0"/>
              <a:t>其中一个为</a:t>
            </a:r>
            <a:r>
              <a:rPr lang="en-US" altLang="zh-CN" sz="2000" dirty="0"/>
              <a:t>0</a:t>
            </a:r>
            <a:r>
              <a:rPr lang="zh-CN" altLang="en-US" sz="2000" dirty="0"/>
              <a:t>则结果一定是</a:t>
            </a:r>
            <a:r>
              <a:rPr lang="en-US" altLang="zh-CN" sz="2000" dirty="0"/>
              <a:t>0;</a:t>
            </a:r>
          </a:p>
          <a:p>
            <a:r>
              <a:rPr lang="zh-CN" altLang="en-US" sz="2000" dirty="0"/>
              <a:t>否则，一个数为非数即结果为非数</a:t>
            </a:r>
            <a:r>
              <a:rPr lang="en-US" altLang="zh-CN" sz="2000" dirty="0"/>
              <a:t>;</a:t>
            </a:r>
          </a:p>
          <a:p>
            <a:r>
              <a:rPr lang="zh-CN" altLang="en-US" sz="2000" dirty="0"/>
              <a:t>否则，一个数为无穷大即结果为无穷大。</a:t>
            </a:r>
          </a:p>
          <a:p>
            <a:r>
              <a:rPr lang="zh-CN" altLang="en-US" sz="2000" dirty="0"/>
              <a:t>除法：</a:t>
            </a:r>
          </a:p>
          <a:p>
            <a:r>
              <a:rPr lang="zh-CN" altLang="en-US" sz="2000" dirty="0"/>
              <a:t>一个数为非数即结果为非数；</a:t>
            </a:r>
          </a:p>
          <a:p>
            <a:r>
              <a:rPr lang="zh-CN" altLang="en-US" sz="2000" dirty="0"/>
              <a:t>否则，除数为</a:t>
            </a:r>
            <a:r>
              <a:rPr lang="en-US" altLang="zh-CN" sz="2000" dirty="0"/>
              <a:t>0</a:t>
            </a:r>
            <a:r>
              <a:rPr lang="zh-CN" altLang="en-US" sz="2000" dirty="0"/>
              <a:t>则结果为非数；</a:t>
            </a:r>
          </a:p>
          <a:p>
            <a:r>
              <a:rPr lang="zh-CN" altLang="en-US" sz="2000" dirty="0"/>
              <a:t>否则，被除数为</a:t>
            </a:r>
            <a:r>
              <a:rPr lang="en-US" altLang="zh-CN" sz="2000" dirty="0"/>
              <a:t>0</a:t>
            </a:r>
            <a:r>
              <a:rPr lang="zh-CN" altLang="en-US" sz="2000" dirty="0"/>
              <a:t>则结果为</a:t>
            </a:r>
            <a:r>
              <a:rPr lang="en-US" altLang="zh-CN" sz="2000" dirty="0"/>
              <a:t>0</a:t>
            </a:r>
            <a:r>
              <a:rPr lang="zh-CN" altLang="en-US" sz="2000" dirty="0"/>
              <a:t>；</a:t>
            </a:r>
          </a:p>
          <a:p>
            <a:r>
              <a:rPr lang="zh-CN" altLang="en-US" sz="2000" dirty="0"/>
              <a:t>否则，被除数、除数均为无穷大，结果为非数；</a:t>
            </a:r>
          </a:p>
          <a:p>
            <a:r>
              <a:rPr lang="zh-CN" altLang="en-US" sz="2000" dirty="0"/>
              <a:t>否则，被除数为无穷大即结果为无穷大。</a:t>
            </a:r>
          </a:p>
          <a:p>
            <a:r>
              <a:rPr lang="en-US" altLang="zh-CN" sz="2000" dirty="0"/>
              <a:t>2</a:t>
            </a:r>
            <a:r>
              <a:rPr lang="zh-CN" altLang="en-US" sz="2000" dirty="0"/>
              <a:t>、阶码相加减</a:t>
            </a:r>
          </a:p>
          <a:p>
            <a:r>
              <a:rPr lang="zh-CN" altLang="en-US" sz="2000" dirty="0"/>
              <a:t>按照定点整数的加减法运算方法对两个浮点数的阶码进行加减运算</a:t>
            </a:r>
            <a:r>
              <a:rPr lang="zh-CN" altLang="en-US" sz="2000" dirty="0" smtClean="0"/>
              <a:t>。</a:t>
            </a:r>
            <a:endParaRPr lang="zh-CN" altLang="en-US" sz="2000" dirty="0"/>
          </a:p>
        </p:txBody>
      </p:sp>
    </p:spTree>
    <p:extLst>
      <p:ext uri="{BB962C8B-B14F-4D97-AF65-F5344CB8AC3E}">
        <p14:creationId xmlns:p14="http://schemas.microsoft.com/office/powerpoint/2010/main" val="38648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1313180"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原码</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901012" y="1210198"/>
            <a:ext cx="8903267" cy="5047536"/>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、加法运算</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理论</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kern="100" dirty="0" smtClean="0">
                <a:cs typeface="宋体"/>
              </a:rPr>
              <a:t>         </a:t>
            </a:r>
            <a:r>
              <a:rPr lang="zh-CN" altLang="zh-CN" sz="2800" kern="100" dirty="0" smtClean="0">
                <a:cs typeface="宋体"/>
              </a:rPr>
              <a:t>我们</a:t>
            </a:r>
            <a:r>
              <a:rPr lang="zh-CN" altLang="zh-CN" sz="2800" kern="100" dirty="0">
                <a:cs typeface="宋体"/>
              </a:rPr>
              <a:t>设加法的加数为</a:t>
            </a:r>
            <a:r>
              <a:rPr lang="en-US" altLang="zh-CN" sz="2800" kern="100" dirty="0" err="1">
                <a:cs typeface="宋体"/>
              </a:rPr>
              <a:t>x,y</a:t>
            </a:r>
            <a:r>
              <a:rPr lang="zh-CN" altLang="zh-CN" sz="2800" kern="100" dirty="0">
                <a:cs typeface="宋体"/>
              </a:rPr>
              <a:t>，和为</a:t>
            </a:r>
            <a:r>
              <a:rPr lang="en-US" altLang="zh-CN" sz="2800" kern="100" dirty="0">
                <a:cs typeface="宋体"/>
              </a:rPr>
              <a:t>z</a:t>
            </a:r>
            <a:r>
              <a:rPr lang="zh-CN" altLang="zh-CN" sz="2800" kern="100" dirty="0">
                <a:cs typeface="宋体"/>
              </a:rPr>
              <a:t>。加法运算要分四种情况考虑。其中涉及的绝对值大小的比较在后面大小比较的模块会详细论述。</a:t>
            </a:r>
            <a:endParaRPr lang="zh-CN" altLang="zh-CN" sz="2800" kern="100" dirty="0">
              <a:cs typeface="Times New Roman"/>
            </a:endParaRPr>
          </a:p>
          <a:p>
            <a:pPr>
              <a:lnSpc>
                <a:spcPct val="150000"/>
              </a:lnSpc>
            </a:pPr>
            <a:r>
              <a:rPr lang="en-US" altLang="zh-CN" sz="2800" kern="100" dirty="0">
                <a:latin typeface="宋体"/>
                <a:cs typeface="宋体"/>
              </a:rPr>
              <a:t>  </a:t>
            </a:r>
            <a:r>
              <a:rPr lang="en-US" altLang="zh-CN" sz="2800" kern="100" dirty="0" smtClean="0">
                <a:latin typeface="宋体"/>
                <a:cs typeface="宋体"/>
              </a:rPr>
              <a:t> </a:t>
            </a:r>
            <a:r>
              <a:rPr lang="zh-CN" altLang="zh-CN" sz="2800" kern="100" dirty="0" smtClean="0">
                <a:cs typeface="宋体"/>
              </a:rPr>
              <a:t>（</a:t>
            </a:r>
            <a:r>
              <a:rPr lang="en-US" altLang="zh-CN" sz="2800" kern="100" dirty="0">
                <a:cs typeface="宋体"/>
              </a:rPr>
              <a:t>1</a:t>
            </a:r>
            <a:r>
              <a:rPr lang="zh-CN" altLang="zh-CN" sz="2800" kern="100" dirty="0">
                <a:cs typeface="宋体"/>
              </a:rPr>
              <a:t>）</a:t>
            </a:r>
            <a:r>
              <a:rPr lang="en-US" altLang="zh-CN" sz="2800" kern="100" dirty="0">
                <a:cs typeface="宋体"/>
              </a:rPr>
              <a:t>x&gt;=0,y&gt;=0</a:t>
            </a:r>
            <a:endParaRPr lang="zh-CN" altLang="zh-CN" sz="2800" kern="100" dirty="0">
              <a:cs typeface="Times New Roman"/>
            </a:endParaRPr>
          </a:p>
          <a:p>
            <a:pPr>
              <a:lnSpc>
                <a:spcPct val="150000"/>
              </a:lnSpc>
            </a:pPr>
            <a:r>
              <a:rPr lang="en-US" altLang="zh-CN" sz="2800" kern="100" dirty="0" smtClean="0">
                <a:cs typeface="宋体"/>
              </a:rPr>
              <a:t>         </a:t>
            </a:r>
            <a:r>
              <a:rPr lang="zh-CN" altLang="zh-CN" sz="2800" kern="100" dirty="0" smtClean="0">
                <a:cs typeface="宋体"/>
              </a:rPr>
              <a:t>在</a:t>
            </a:r>
            <a:r>
              <a:rPr lang="zh-CN" altLang="zh-CN" sz="2800" kern="100" dirty="0">
                <a:cs typeface="宋体"/>
              </a:rPr>
              <a:t>这种情况下，</a:t>
            </a:r>
            <a:r>
              <a:rPr lang="en-US" altLang="zh-CN" sz="2800" kern="100" dirty="0">
                <a:cs typeface="宋体"/>
              </a:rPr>
              <a:t>z=</a:t>
            </a:r>
            <a:r>
              <a:rPr lang="en-US" altLang="zh-CN" sz="2800" kern="100" dirty="0" err="1">
                <a:cs typeface="宋体"/>
              </a:rPr>
              <a:t>x+y</a:t>
            </a:r>
            <a:r>
              <a:rPr lang="zh-CN" altLang="zh-CN" sz="2800" kern="100" dirty="0">
                <a:cs typeface="宋体"/>
              </a:rPr>
              <a:t>，由于所有数都是正数，所以原码与数相等。</a:t>
            </a:r>
            <a:r>
              <a:rPr lang="en-US" altLang="zh-CN" sz="2800" kern="100" dirty="0">
                <a:cs typeface="宋体"/>
              </a:rPr>
              <a:t>Z=</a:t>
            </a:r>
            <a:r>
              <a:rPr lang="en-US" altLang="zh-CN" sz="2800" kern="100" dirty="0" err="1">
                <a:cs typeface="宋体"/>
              </a:rPr>
              <a:t>X+Y,z</a:t>
            </a:r>
            <a:r>
              <a:rPr lang="en-US" altLang="zh-CN" sz="2800" kern="100" dirty="0">
                <a:cs typeface="宋体"/>
              </a:rPr>
              <a:t>=X+Y</a:t>
            </a:r>
            <a:r>
              <a:rPr lang="zh-CN" altLang="zh-CN" sz="2800" kern="100" dirty="0">
                <a:cs typeface="宋体"/>
              </a:rPr>
              <a:t>。这种情况可能会产生溢出，这在后续会有讨论</a:t>
            </a:r>
            <a:r>
              <a:rPr lang="zh-CN" altLang="zh-CN" sz="2800" kern="100" dirty="0" smtClean="0">
                <a:cs typeface="宋体"/>
              </a:rPr>
              <a:t>。</a:t>
            </a:r>
            <a:endParaRPr lang="zh-CN" altLang="zh-CN" sz="2800" kern="100" dirty="0">
              <a:cs typeface="Times New Roman"/>
            </a:endParaRPr>
          </a:p>
        </p:txBody>
      </p:sp>
    </p:spTree>
    <p:extLst>
      <p:ext uri="{BB962C8B-B14F-4D97-AF65-F5344CB8AC3E}">
        <p14:creationId xmlns:p14="http://schemas.microsoft.com/office/powerpoint/2010/main" val="38758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浮点数乘除法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06393" y="1234378"/>
            <a:ext cx="8934346" cy="5447645"/>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、浮点数乘除法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理论</a:t>
            </a:r>
            <a:endParaRPr lang="en-US" altLang="zh-CN" sz="2800" dirty="0">
              <a:solidFill>
                <a:prstClr val="black"/>
              </a:solidFill>
              <a:latin typeface="微软雅黑" panose="020B0503020204020204" pitchFamily="34" charset="-122"/>
              <a:ea typeface="微软雅黑" panose="020B0503020204020204" pitchFamily="34" charset="-122"/>
            </a:endParaRPr>
          </a:p>
          <a:p>
            <a:r>
              <a:rPr lang="en-US" altLang="zh-CN" sz="2000" dirty="0" smtClean="0"/>
              <a:t>3</a:t>
            </a:r>
            <a:r>
              <a:rPr lang="zh-CN" altLang="en-US" sz="2000" dirty="0"/>
              <a:t>、尾数相乘或相除</a:t>
            </a:r>
          </a:p>
          <a:p>
            <a:r>
              <a:rPr lang="zh-CN" altLang="en-US" sz="2000" dirty="0"/>
              <a:t>按照定点小数的阵列乘除法运算方法对两个浮点数的尾数进行乘除运算。为了保证尾数相除时商的正确性，必须保证被除数尾数的绝对值一定小于除数尾数的绝对值。若被除数尾数的绝对值大于除数尾数的绝对值，需对被除数进行调整，即被除数的尾数每右移</a:t>
            </a:r>
            <a:r>
              <a:rPr lang="en-US" altLang="zh-CN" sz="2000" dirty="0"/>
              <a:t>1</a:t>
            </a:r>
            <a:r>
              <a:rPr lang="zh-CN" altLang="en-US" sz="2000" dirty="0"/>
              <a:t>位，阶码加</a:t>
            </a:r>
            <a:r>
              <a:rPr lang="en-US" altLang="zh-CN" sz="2000" dirty="0"/>
              <a:t>1</a:t>
            </a:r>
            <a:r>
              <a:rPr lang="zh-CN" altLang="en-US" sz="2000" dirty="0"/>
              <a:t>，直到被除数尾数的绝对值小于除数尾数的绝对值。</a:t>
            </a:r>
          </a:p>
          <a:p>
            <a:r>
              <a:rPr lang="en-US" altLang="zh-CN" sz="2000" dirty="0"/>
              <a:t>4</a:t>
            </a:r>
            <a:r>
              <a:rPr lang="zh-CN" altLang="en-US" sz="2000" dirty="0"/>
              <a:t>、规格化</a:t>
            </a:r>
          </a:p>
          <a:p>
            <a:r>
              <a:rPr lang="zh-CN" altLang="en-US" sz="2000" dirty="0"/>
              <a:t>向右规格化：若步骤</a:t>
            </a:r>
            <a:r>
              <a:rPr lang="en-US" altLang="zh-CN" sz="2000" dirty="0"/>
              <a:t>3</a:t>
            </a:r>
            <a:r>
              <a:rPr lang="zh-CN" altLang="en-US" sz="2000" dirty="0"/>
              <a:t>出现溢出，则尾数右移</a:t>
            </a:r>
            <a:r>
              <a:rPr lang="en-US" altLang="zh-CN" sz="2000" dirty="0"/>
              <a:t>1</a:t>
            </a:r>
            <a:r>
              <a:rPr lang="zh-CN" altLang="en-US" sz="2000" dirty="0"/>
              <a:t>位，阶码</a:t>
            </a:r>
            <a:r>
              <a:rPr lang="en-US" altLang="zh-CN" sz="2000" dirty="0"/>
              <a:t>+1;</a:t>
            </a:r>
          </a:p>
          <a:p>
            <a:r>
              <a:rPr lang="zh-CN" altLang="en-US" sz="2000" dirty="0"/>
              <a:t>向左规格化：若步骤</a:t>
            </a:r>
            <a:r>
              <a:rPr lang="en-US" altLang="zh-CN" sz="2000" dirty="0"/>
              <a:t>3</a:t>
            </a:r>
            <a:r>
              <a:rPr lang="zh-CN" altLang="en-US" sz="2000" dirty="0"/>
              <a:t>没有出现溢出，且数值域最高位与符号位数值相同，则尾数左移</a:t>
            </a:r>
            <a:r>
              <a:rPr lang="en-US" altLang="zh-CN" sz="2000" dirty="0"/>
              <a:t>1</a:t>
            </a:r>
            <a:r>
              <a:rPr lang="zh-CN" altLang="en-US" sz="2000" dirty="0"/>
              <a:t>位且阶码</a:t>
            </a:r>
            <a:r>
              <a:rPr lang="en-US" altLang="zh-CN" sz="2000" dirty="0"/>
              <a:t>-1</a:t>
            </a:r>
            <a:r>
              <a:rPr lang="zh-CN" altLang="en-US" sz="2000" dirty="0"/>
              <a:t>，直到数值域最高位为</a:t>
            </a:r>
            <a:r>
              <a:rPr lang="en-US" altLang="zh-CN" sz="2000" dirty="0"/>
              <a:t>1</a:t>
            </a:r>
            <a:r>
              <a:rPr lang="zh-CN" altLang="en-US" sz="2000" dirty="0"/>
              <a:t>为止。</a:t>
            </a:r>
          </a:p>
          <a:p>
            <a:r>
              <a:rPr lang="en-US" altLang="zh-CN" sz="2000" dirty="0"/>
              <a:t>5</a:t>
            </a:r>
            <a:r>
              <a:rPr lang="zh-CN" altLang="en-US" sz="2000" dirty="0"/>
              <a:t>、舍入处理</a:t>
            </a:r>
          </a:p>
          <a:p>
            <a:r>
              <a:rPr lang="en-US" altLang="zh-CN" sz="2000" dirty="0"/>
              <a:t>6</a:t>
            </a:r>
            <a:r>
              <a:rPr lang="zh-CN" altLang="en-US" sz="2000" dirty="0"/>
              <a:t>、溢出判断</a:t>
            </a:r>
          </a:p>
          <a:p>
            <a:r>
              <a:rPr lang="zh-CN" altLang="en-US" sz="2000" dirty="0"/>
              <a:t>由于规格化时可能会导致阶码发生溢出</a:t>
            </a:r>
          </a:p>
          <a:p>
            <a:r>
              <a:rPr lang="zh-CN" altLang="en-US" sz="2000" dirty="0"/>
              <a:t>若无发生溢出，则运算正常结束。</a:t>
            </a:r>
          </a:p>
          <a:p>
            <a:r>
              <a:rPr lang="zh-CN" altLang="en-US" sz="2000" dirty="0"/>
              <a:t>若发生上溢出，则返回</a:t>
            </a:r>
            <a:r>
              <a:rPr lang="en-US" altLang="zh-CN" sz="2000" dirty="0"/>
              <a:t>Infinity</a:t>
            </a:r>
            <a:r>
              <a:rPr lang="zh-CN" altLang="en-US" sz="2000" dirty="0"/>
              <a:t>。</a:t>
            </a:r>
          </a:p>
          <a:p>
            <a:r>
              <a:rPr lang="zh-CN" altLang="en-US" sz="2000" dirty="0"/>
              <a:t>若发生下溢出，则返回</a:t>
            </a:r>
            <a:r>
              <a:rPr lang="en-US" altLang="zh-CN" sz="2000" dirty="0"/>
              <a:t>0</a:t>
            </a:r>
            <a:r>
              <a:rPr lang="zh-CN" altLang="en-US" sz="2000" dirty="0"/>
              <a:t>。</a:t>
            </a:r>
          </a:p>
        </p:txBody>
      </p:sp>
    </p:spTree>
    <p:extLst>
      <p:ext uri="{BB962C8B-B14F-4D97-AF65-F5344CB8AC3E}">
        <p14:creationId xmlns:p14="http://schemas.microsoft.com/office/powerpoint/2010/main" val="312495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浮点数乘除法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706393" y="1234378"/>
            <a:ext cx="8934346" cy="5447645"/>
          </a:xfrm>
          <a:prstGeom prst="rect">
            <a:avLst/>
          </a:prstGeom>
          <a:noFill/>
        </p:spPr>
        <p:txBody>
          <a:bodyPr wrap="square" rtlCol="0">
            <a:spAutoFit/>
          </a:bodyPr>
          <a:lstStyle/>
          <a:p>
            <a:pPr lvl="0"/>
            <a:r>
              <a:rPr lang="zh-CN" altLang="en-US" sz="2000" dirty="0">
                <a:solidFill>
                  <a:prstClr val="black"/>
                </a:solidFill>
                <a:latin typeface="宋体" panose="02010600030101010101" pitchFamily="2" charset="-122"/>
                <a:ea typeface="宋体" panose="02010600030101010101" pitchFamily="2" charset="-122"/>
              </a:rPr>
              <a:t>特殊处理：</a:t>
            </a:r>
          </a:p>
          <a:p>
            <a:pPr lvl="0"/>
            <a:r>
              <a:rPr lang="zh-CN" altLang="en-US" sz="2000" dirty="0">
                <a:solidFill>
                  <a:prstClr val="black"/>
                </a:solidFill>
                <a:latin typeface="宋体" panose="02010600030101010101" pitchFamily="2" charset="-122"/>
                <a:ea typeface="宋体" panose="02010600030101010101" pitchFamily="2" charset="-122"/>
              </a:rPr>
              <a:t>溢出：</a:t>
            </a:r>
          </a:p>
          <a:p>
            <a:pPr lvl="0"/>
            <a:r>
              <a:rPr lang="zh-CN" altLang="en-US" sz="2000" dirty="0">
                <a:solidFill>
                  <a:prstClr val="black"/>
                </a:solidFill>
                <a:latin typeface="宋体" panose="02010600030101010101" pitchFamily="2" charset="-122"/>
                <a:ea typeface="宋体" panose="02010600030101010101" pitchFamily="2" charset="-122"/>
              </a:rPr>
              <a:t>浮点数运算中仅对阶码进行溢出判断，当阶码出现下溢出时运算结果为</a:t>
            </a:r>
            <a:r>
              <a:rPr lang="en-US" altLang="zh-CN" sz="2000" dirty="0">
                <a:solidFill>
                  <a:prstClr val="black"/>
                </a:solidFill>
                <a:latin typeface="宋体" panose="02010600030101010101" pitchFamily="2" charset="-122"/>
                <a:ea typeface="宋体" panose="02010600030101010101" pitchFamily="2" charset="-122"/>
              </a:rPr>
              <a:t>0</a:t>
            </a:r>
            <a:r>
              <a:rPr lang="zh-CN" altLang="en-US" sz="2000" dirty="0">
                <a:solidFill>
                  <a:prstClr val="black"/>
                </a:solidFill>
                <a:latin typeface="宋体" panose="02010600030101010101" pitchFamily="2" charset="-122"/>
                <a:ea typeface="宋体" panose="02010600030101010101" pitchFamily="2" charset="-122"/>
              </a:rPr>
              <a:t>（符号取决于符号位）；当阶码出现上溢出时运算结果为</a:t>
            </a:r>
            <a:r>
              <a:rPr lang="en-US" altLang="zh-CN" sz="2000" dirty="0">
                <a:solidFill>
                  <a:prstClr val="black"/>
                </a:solidFill>
                <a:latin typeface="宋体" panose="02010600030101010101" pitchFamily="2" charset="-122"/>
                <a:ea typeface="宋体" panose="02010600030101010101" pitchFamily="2" charset="-122"/>
              </a:rPr>
              <a:t>Infinity</a:t>
            </a:r>
            <a:r>
              <a:rPr lang="zh-CN" altLang="en-US" sz="2000" dirty="0">
                <a:solidFill>
                  <a:prstClr val="black"/>
                </a:solidFill>
                <a:latin typeface="宋体" panose="02010600030101010101" pitchFamily="2" charset="-122"/>
                <a:ea typeface="宋体" panose="02010600030101010101" pitchFamily="2" charset="-122"/>
              </a:rPr>
              <a:t>（符号取决于符号位）</a:t>
            </a:r>
            <a:r>
              <a:rPr lang="zh-CN" altLang="en-US" sz="2000" dirty="0" smtClean="0">
                <a:solidFill>
                  <a:prstClr val="black"/>
                </a:solidFill>
                <a:latin typeface="宋体" panose="02010600030101010101" pitchFamily="2" charset="-122"/>
                <a:ea typeface="宋体" panose="02010600030101010101" pitchFamily="2" charset="-122"/>
              </a:rPr>
              <a:t>。</a:t>
            </a:r>
            <a:endParaRPr lang="en-US" altLang="zh-CN" sz="2000" dirty="0" smtClean="0">
              <a:solidFill>
                <a:prstClr val="black"/>
              </a:solidFill>
              <a:latin typeface="宋体" panose="02010600030101010101" pitchFamily="2" charset="-122"/>
              <a:ea typeface="宋体" panose="02010600030101010101" pitchFamily="2" charset="-122"/>
            </a:endParaRPr>
          </a:p>
          <a:p>
            <a:pPr lvl="0"/>
            <a:r>
              <a:rPr lang="zh-CN" altLang="en-US" sz="2000" dirty="0" smtClean="0">
                <a:solidFill>
                  <a:prstClr val="black"/>
                </a:solidFill>
                <a:latin typeface="宋体" panose="02010600030101010101" pitchFamily="2" charset="-122"/>
                <a:ea typeface="宋体" panose="02010600030101010101" pitchFamily="2" charset="-122"/>
              </a:rPr>
              <a:t>特殊</a:t>
            </a:r>
            <a:r>
              <a:rPr lang="zh-CN" altLang="en-US" sz="2000" dirty="0">
                <a:solidFill>
                  <a:prstClr val="black"/>
                </a:solidFill>
                <a:latin typeface="宋体" panose="02010600030101010101" pitchFamily="2" charset="-122"/>
                <a:ea typeface="宋体" panose="02010600030101010101" pitchFamily="2" charset="-122"/>
              </a:rPr>
              <a:t>操作数处理：</a:t>
            </a:r>
          </a:p>
          <a:p>
            <a:pPr lvl="0"/>
            <a:r>
              <a:rPr lang="zh-CN" altLang="en-US" sz="2000" dirty="0">
                <a:solidFill>
                  <a:prstClr val="black"/>
                </a:solidFill>
                <a:latin typeface="宋体" panose="02010600030101010101" pitchFamily="2" charset="-122"/>
                <a:ea typeface="宋体" panose="02010600030101010101" pitchFamily="2" charset="-122"/>
              </a:rPr>
              <a:t>乘法：</a:t>
            </a:r>
          </a:p>
          <a:p>
            <a:pPr lvl="0"/>
            <a:r>
              <a:rPr lang="zh-CN" altLang="en-US" sz="2000" dirty="0">
                <a:solidFill>
                  <a:prstClr val="black"/>
                </a:solidFill>
                <a:latin typeface="宋体" panose="02010600030101010101" pitchFamily="2" charset="-122"/>
                <a:ea typeface="宋体" panose="02010600030101010101" pitchFamily="2" charset="-122"/>
              </a:rPr>
              <a:t>其中一个为</a:t>
            </a:r>
            <a:r>
              <a:rPr lang="en-US" altLang="zh-CN" sz="2000" dirty="0">
                <a:solidFill>
                  <a:prstClr val="black"/>
                </a:solidFill>
                <a:latin typeface="宋体" panose="02010600030101010101" pitchFamily="2" charset="-122"/>
                <a:ea typeface="宋体" panose="02010600030101010101" pitchFamily="2" charset="-122"/>
              </a:rPr>
              <a:t>0</a:t>
            </a:r>
            <a:r>
              <a:rPr lang="zh-CN" altLang="en-US" sz="2000" dirty="0">
                <a:solidFill>
                  <a:prstClr val="black"/>
                </a:solidFill>
                <a:latin typeface="宋体" panose="02010600030101010101" pitchFamily="2" charset="-122"/>
                <a:ea typeface="宋体" panose="02010600030101010101" pitchFamily="2" charset="-122"/>
              </a:rPr>
              <a:t>则结果一定是</a:t>
            </a:r>
            <a:r>
              <a:rPr lang="en-US" altLang="zh-CN" sz="2000" dirty="0">
                <a:solidFill>
                  <a:prstClr val="black"/>
                </a:solidFill>
                <a:latin typeface="宋体" panose="02010600030101010101" pitchFamily="2" charset="-122"/>
                <a:ea typeface="宋体" panose="02010600030101010101" pitchFamily="2" charset="-122"/>
              </a:rPr>
              <a:t>0;</a:t>
            </a:r>
          </a:p>
          <a:p>
            <a:pPr lvl="0"/>
            <a:r>
              <a:rPr lang="zh-CN" altLang="en-US" sz="2000" dirty="0">
                <a:solidFill>
                  <a:prstClr val="black"/>
                </a:solidFill>
                <a:latin typeface="宋体" panose="02010600030101010101" pitchFamily="2" charset="-122"/>
                <a:ea typeface="宋体" panose="02010600030101010101" pitchFamily="2" charset="-122"/>
              </a:rPr>
              <a:t>否则，一个数为非数即结果为非数</a:t>
            </a:r>
            <a:r>
              <a:rPr lang="en-US" altLang="zh-CN" sz="2000" dirty="0">
                <a:solidFill>
                  <a:prstClr val="black"/>
                </a:solidFill>
                <a:latin typeface="宋体" panose="02010600030101010101" pitchFamily="2" charset="-122"/>
                <a:ea typeface="宋体" panose="02010600030101010101" pitchFamily="2" charset="-122"/>
              </a:rPr>
              <a:t>;</a:t>
            </a:r>
          </a:p>
          <a:p>
            <a:pPr lvl="0"/>
            <a:r>
              <a:rPr lang="zh-CN" altLang="en-US" sz="2000" dirty="0">
                <a:solidFill>
                  <a:prstClr val="black"/>
                </a:solidFill>
                <a:latin typeface="宋体" panose="02010600030101010101" pitchFamily="2" charset="-122"/>
                <a:ea typeface="宋体" panose="02010600030101010101" pitchFamily="2" charset="-122"/>
              </a:rPr>
              <a:t>否则，一个数为无穷大即结果为无穷大。</a:t>
            </a:r>
          </a:p>
          <a:p>
            <a:pPr lvl="0"/>
            <a:r>
              <a:rPr lang="zh-CN" altLang="en-US" sz="2000" dirty="0">
                <a:solidFill>
                  <a:prstClr val="black"/>
                </a:solidFill>
                <a:latin typeface="宋体" panose="02010600030101010101" pitchFamily="2" charset="-122"/>
                <a:ea typeface="宋体" panose="02010600030101010101" pitchFamily="2" charset="-122"/>
              </a:rPr>
              <a:t>除法：</a:t>
            </a:r>
          </a:p>
          <a:p>
            <a:pPr lvl="0"/>
            <a:r>
              <a:rPr lang="zh-CN" altLang="en-US" sz="2000" dirty="0">
                <a:solidFill>
                  <a:prstClr val="black"/>
                </a:solidFill>
                <a:latin typeface="宋体" panose="02010600030101010101" pitchFamily="2" charset="-122"/>
                <a:ea typeface="宋体" panose="02010600030101010101" pitchFamily="2" charset="-122"/>
              </a:rPr>
              <a:t>一个数为非数即结果为非数；</a:t>
            </a:r>
          </a:p>
          <a:p>
            <a:pPr lvl="0"/>
            <a:r>
              <a:rPr lang="zh-CN" altLang="en-US" sz="2000" dirty="0">
                <a:solidFill>
                  <a:prstClr val="black"/>
                </a:solidFill>
                <a:latin typeface="宋体" panose="02010600030101010101" pitchFamily="2" charset="-122"/>
                <a:ea typeface="宋体" panose="02010600030101010101" pitchFamily="2" charset="-122"/>
              </a:rPr>
              <a:t>否则，除数为</a:t>
            </a:r>
            <a:r>
              <a:rPr lang="en-US" altLang="zh-CN" sz="2000" dirty="0">
                <a:solidFill>
                  <a:prstClr val="black"/>
                </a:solidFill>
                <a:latin typeface="宋体" panose="02010600030101010101" pitchFamily="2" charset="-122"/>
                <a:ea typeface="宋体" panose="02010600030101010101" pitchFamily="2" charset="-122"/>
              </a:rPr>
              <a:t>0</a:t>
            </a:r>
            <a:r>
              <a:rPr lang="zh-CN" altLang="en-US" sz="2000" dirty="0">
                <a:solidFill>
                  <a:prstClr val="black"/>
                </a:solidFill>
                <a:latin typeface="宋体" panose="02010600030101010101" pitchFamily="2" charset="-122"/>
                <a:ea typeface="宋体" panose="02010600030101010101" pitchFamily="2" charset="-122"/>
              </a:rPr>
              <a:t>则结果为非数；</a:t>
            </a:r>
          </a:p>
          <a:p>
            <a:pPr lvl="0"/>
            <a:r>
              <a:rPr lang="zh-CN" altLang="en-US" sz="2000" dirty="0">
                <a:solidFill>
                  <a:prstClr val="black"/>
                </a:solidFill>
                <a:latin typeface="宋体" panose="02010600030101010101" pitchFamily="2" charset="-122"/>
                <a:ea typeface="宋体" panose="02010600030101010101" pitchFamily="2" charset="-122"/>
              </a:rPr>
              <a:t>否则，被除数为</a:t>
            </a:r>
            <a:r>
              <a:rPr lang="en-US" altLang="zh-CN" sz="2000" dirty="0">
                <a:solidFill>
                  <a:prstClr val="black"/>
                </a:solidFill>
                <a:latin typeface="宋体" panose="02010600030101010101" pitchFamily="2" charset="-122"/>
                <a:ea typeface="宋体" panose="02010600030101010101" pitchFamily="2" charset="-122"/>
              </a:rPr>
              <a:t>0</a:t>
            </a:r>
            <a:r>
              <a:rPr lang="zh-CN" altLang="en-US" sz="2000" dirty="0">
                <a:solidFill>
                  <a:prstClr val="black"/>
                </a:solidFill>
                <a:latin typeface="宋体" panose="02010600030101010101" pitchFamily="2" charset="-122"/>
                <a:ea typeface="宋体" panose="02010600030101010101" pitchFamily="2" charset="-122"/>
              </a:rPr>
              <a:t>则结果为</a:t>
            </a:r>
            <a:r>
              <a:rPr lang="en-US" altLang="zh-CN" sz="2000" dirty="0">
                <a:solidFill>
                  <a:prstClr val="black"/>
                </a:solidFill>
                <a:latin typeface="宋体" panose="02010600030101010101" pitchFamily="2" charset="-122"/>
                <a:ea typeface="宋体" panose="02010600030101010101" pitchFamily="2" charset="-122"/>
              </a:rPr>
              <a:t>0</a:t>
            </a:r>
            <a:r>
              <a:rPr lang="zh-CN" altLang="en-US" sz="2000" dirty="0">
                <a:solidFill>
                  <a:prstClr val="black"/>
                </a:solidFill>
                <a:latin typeface="宋体" panose="02010600030101010101" pitchFamily="2" charset="-122"/>
                <a:ea typeface="宋体" panose="02010600030101010101" pitchFamily="2" charset="-122"/>
              </a:rPr>
              <a:t>；</a:t>
            </a:r>
          </a:p>
          <a:p>
            <a:pPr lvl="0"/>
            <a:r>
              <a:rPr lang="zh-CN" altLang="en-US" sz="2000" dirty="0">
                <a:solidFill>
                  <a:prstClr val="black"/>
                </a:solidFill>
                <a:latin typeface="宋体" panose="02010600030101010101" pitchFamily="2" charset="-122"/>
                <a:ea typeface="宋体" panose="02010600030101010101" pitchFamily="2" charset="-122"/>
              </a:rPr>
              <a:t>否则，被除数、除数均为无穷大，结果为非数；</a:t>
            </a:r>
          </a:p>
          <a:p>
            <a:pPr lvl="0"/>
            <a:r>
              <a:rPr lang="zh-CN" altLang="en-US" sz="2000" dirty="0">
                <a:solidFill>
                  <a:prstClr val="black"/>
                </a:solidFill>
                <a:latin typeface="宋体" panose="02010600030101010101" pitchFamily="2" charset="-122"/>
                <a:ea typeface="宋体" panose="02010600030101010101" pitchFamily="2" charset="-122"/>
              </a:rPr>
              <a:t>否则，被除数为无穷大即结果为无穷大。</a:t>
            </a:r>
          </a:p>
          <a:p>
            <a:pPr lvl="0"/>
            <a:endParaRPr lang="en-US" altLang="zh-CN" sz="2800" dirty="0">
              <a:solidFill>
                <a:prstClr val="black"/>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846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2441694"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补码乘法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46038"/>
            <a:ext cx="5151437" cy="695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1048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浮点数乘除法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 y="272851"/>
            <a:ext cx="6185844" cy="7171194"/>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浮点数乘法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fmul</a:t>
            </a:r>
            <a:r>
              <a:rPr lang="en-US" altLang="zh-CN" sz="1600" kern="0" dirty="0">
                <a:solidFill>
                  <a:srgbClr val="000000"/>
                </a:solidFill>
                <a:latin typeface="NSimSun"/>
                <a:cs typeface="NSimSun"/>
              </a:rPr>
              <a:t>(</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FF"/>
                </a:solidFill>
                <a:latin typeface="NSimSun"/>
                <a:cs typeface="NSimSun"/>
              </a:rPr>
              <a:t>int</a:t>
            </a:r>
            <a:r>
              <a:rPr lang="en-US" altLang="zh-CN" sz="1600" kern="0" dirty="0">
                <a:solidFill>
                  <a:srgbClr val="000000"/>
                </a:solidFill>
                <a:latin typeface="NSimSun"/>
                <a:cs typeface="NSimSun"/>
              </a:rPr>
              <a:t>  e1, e2,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m1, m2, </a:t>
            </a:r>
            <a:r>
              <a:rPr lang="en-US" altLang="zh-CN" sz="1600" kern="0" dirty="0" err="1">
                <a:solidFill>
                  <a:srgbClr val="000000"/>
                </a:solidFill>
                <a:latin typeface="NSimSun"/>
                <a:cs typeface="NSimSun"/>
              </a:rPr>
              <a:t>mtemp</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nh</a:t>
            </a:r>
            <a:r>
              <a:rPr lang="en-US" altLang="zh-CN" sz="1600" kern="0" dirty="0">
                <a:solidFill>
                  <a:srgbClr val="000000"/>
                </a:solidFill>
                <a:latin typeface="NSimSun"/>
                <a:cs typeface="NSimSun"/>
              </a:rPr>
              <a:t>, </a:t>
            </a:r>
            <a:r>
              <a:rPr lang="en-US" altLang="zh-CN" sz="1600" kern="0" dirty="0" err="1" smtClean="0">
                <a:solidFill>
                  <a:srgbClr val="000000"/>
                </a:solidFill>
                <a:latin typeface="NSimSun"/>
                <a:cs typeface="NSimSun"/>
              </a:rPr>
              <a:t>nl</a:t>
            </a:r>
            <a:r>
              <a:rPr lang="en-US" altLang="zh-CN" sz="1600" kern="0" dirty="0" smtClean="0">
                <a:solidFill>
                  <a:srgbClr val="000000"/>
                </a:solidFill>
                <a:latin typeface="NSimSun"/>
                <a:cs typeface="NSimSun"/>
              </a:rPr>
              <a:t>, result</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e1=(</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&gt;&gt;23)&amp;0xFF;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得到阶码</a:t>
            </a:r>
            <a:endParaRPr lang="zh-CN" altLang="zh-CN" sz="1600" kern="100" dirty="0">
              <a:cs typeface="Times New Roman"/>
            </a:endParaRPr>
          </a:p>
          <a:p>
            <a:r>
              <a:rPr lang="en-US" altLang="zh-CN" sz="1600" kern="0" dirty="0">
                <a:solidFill>
                  <a:srgbClr val="000000"/>
                </a:solidFill>
                <a:latin typeface="NSimSun"/>
                <a:cs typeface="NSimSun"/>
              </a:rPr>
              <a:t>	m1=(</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&amp;0x7FFFFF)|0x800000; </a:t>
            </a:r>
            <a:endParaRPr lang="en-US" altLang="zh-CN" sz="1600" kern="0" dirty="0" smtClean="0">
              <a:solidFill>
                <a:srgbClr val="000000"/>
              </a:solidFill>
              <a:latin typeface="NSimSun"/>
              <a:cs typeface="NSimSun"/>
            </a:endParaRPr>
          </a:p>
          <a:p>
            <a:r>
              <a:rPr lang="en-US" altLang="zh-CN" sz="1600" kern="0" dirty="0" err="1" smtClean="0">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操作数</a:t>
            </a:r>
            <a:r>
              <a:rPr lang="en-US" altLang="zh-CN" sz="1600" kern="0" dirty="0">
                <a:solidFill>
                  <a:srgbClr val="A31515"/>
                </a:solidFill>
                <a:latin typeface="NSimSun"/>
                <a:cs typeface="NSimSun"/>
              </a:rPr>
              <a:t>1 -&gt;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e1, m1); </a:t>
            </a:r>
            <a:endParaRPr lang="zh-CN" altLang="zh-CN" sz="1600" kern="100" dirty="0">
              <a:cs typeface="Times New Roman"/>
            </a:endParaRPr>
          </a:p>
          <a:p>
            <a:r>
              <a:rPr lang="en-US" altLang="zh-CN" sz="1600" kern="0" dirty="0">
                <a:solidFill>
                  <a:srgbClr val="000000"/>
                </a:solidFill>
                <a:latin typeface="NSimSun"/>
                <a:cs typeface="NSimSun"/>
              </a:rPr>
              <a:t>	e2=(</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&gt;&gt;23)&amp;0xFF;</a:t>
            </a:r>
            <a:endParaRPr lang="zh-CN" altLang="zh-CN" sz="1600" kern="100" dirty="0">
              <a:cs typeface="Times New Roman"/>
            </a:endParaRPr>
          </a:p>
          <a:p>
            <a:r>
              <a:rPr lang="en-US" altLang="zh-CN" sz="1600" kern="0" dirty="0">
                <a:solidFill>
                  <a:srgbClr val="000000"/>
                </a:solidFill>
                <a:latin typeface="NSimSun"/>
                <a:cs typeface="NSimSun"/>
              </a:rPr>
              <a:t>	m2=(</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&amp;0x7FFFFF)|0x800000;</a:t>
            </a:r>
            <a:endParaRPr lang="zh-CN" altLang="zh-CN" sz="1600" kern="100" dirty="0">
              <a:cs typeface="Times New Roman"/>
            </a:endParaRPr>
          </a:p>
          <a:p>
            <a:r>
              <a:rPr lang="en-US" altLang="zh-CN" sz="1600" kern="0" dirty="0" err="1" smtClean="0">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操作数</a:t>
            </a:r>
            <a:r>
              <a:rPr lang="en-US" altLang="zh-CN" sz="1600" kern="0" dirty="0">
                <a:solidFill>
                  <a:srgbClr val="A31515"/>
                </a:solidFill>
                <a:latin typeface="NSimSun"/>
                <a:cs typeface="NSimSun"/>
              </a:rPr>
              <a:t>2 -&gt;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e2, m2</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==0||</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r>
              <a:rPr lang="en-US" altLang="zh-CN" sz="1600" kern="0" dirty="0" smtClean="0">
                <a:solidFill>
                  <a:srgbClr val="000000"/>
                </a:solidFill>
                <a:latin typeface="NSimSun"/>
                <a:cs typeface="NSimSun"/>
              </a:rPr>
              <a:t>0)</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((e1==255)&amp;&amp;(m1!=0</a:t>
            </a:r>
            <a:r>
              <a:rPr lang="en-US" altLang="zh-CN" sz="1600" kern="0" dirty="0" smtClean="0">
                <a:solidFill>
                  <a:srgbClr val="000000"/>
                </a:solidFill>
                <a:latin typeface="NSimSun"/>
                <a:cs typeface="NSimSun"/>
              </a:rPr>
              <a:t>))</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((e2==255)&amp;&amp;(m2!=0</a:t>
            </a:r>
            <a:r>
              <a:rPr lang="en-US" altLang="zh-CN" sz="1600" kern="0" dirty="0" smtClean="0">
                <a:solidFill>
                  <a:srgbClr val="000000"/>
                </a:solidFill>
                <a:latin typeface="NSimSun"/>
                <a:cs typeface="NSimSun"/>
              </a:rPr>
              <a:t>))</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((e1==255)&amp;&amp;(m1==0</a:t>
            </a:r>
            <a:r>
              <a:rPr lang="en-US" altLang="zh-CN" sz="1600" kern="0" dirty="0" smtClean="0">
                <a:solidFill>
                  <a:srgbClr val="000000"/>
                </a:solidFill>
                <a:latin typeface="NSimSun"/>
                <a:cs typeface="NSimSun"/>
              </a:rPr>
              <a:t>))</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((e2==255)&amp;&amp;(m2==0</a:t>
            </a:r>
            <a:r>
              <a:rPr lang="en-US" altLang="zh-CN" sz="1600" kern="0" dirty="0" smtClean="0">
                <a:solidFill>
                  <a:srgbClr val="000000"/>
                </a:solidFill>
                <a:latin typeface="NSimSun"/>
                <a:cs typeface="NSimSun"/>
              </a:rPr>
              <a:t>))</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e1=(e1+e2-127);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nh</a:t>
            </a:r>
            <a:r>
              <a:rPr lang="en-US" altLang="zh-CN" sz="1600" kern="0" dirty="0">
                <a:solidFill>
                  <a:srgbClr val="000000"/>
                </a:solidFill>
                <a:latin typeface="NSimSun"/>
                <a:cs typeface="NSimSun"/>
              </a:rPr>
              <a:t>=</a:t>
            </a:r>
            <a:r>
              <a:rPr lang="en-US" altLang="zh-CN" sz="1600" kern="0" dirty="0" err="1">
                <a:solidFill>
                  <a:srgbClr val="000000"/>
                </a:solidFill>
                <a:latin typeface="NSimSun"/>
                <a:cs typeface="NSimSun"/>
              </a:rPr>
              <a:t>nl</a:t>
            </a:r>
            <a:r>
              <a:rPr lang="en-US" altLang="zh-CN" sz="1600" kern="0" dirty="0">
                <a:solidFill>
                  <a:srgbClr val="000000"/>
                </a:solidFill>
                <a:latin typeface="NSimSun"/>
                <a:cs typeface="NSimSun"/>
              </a:rPr>
              <a:t>=0;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(m2!=0){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nl</a:t>
            </a:r>
            <a:r>
              <a:rPr lang="en-US" altLang="zh-CN" sz="1600" kern="0" dirty="0">
                <a:solidFill>
                  <a:srgbClr val="000000"/>
                </a:solidFill>
                <a:latin typeface="NSimSun"/>
                <a:cs typeface="NSimSun"/>
              </a:rPr>
              <a:t>&gt;&gt;=1;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(nh&amp;1)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smtClean="0">
                <a:solidFill>
                  <a:srgbClr val="000000"/>
                </a:solidFill>
                <a:latin typeface="NSimSun"/>
                <a:cs typeface="NSimSun"/>
              </a:rPr>
              <a:t>nl</a:t>
            </a:r>
            <a:r>
              <a:rPr lang="en-US" altLang="zh-CN" sz="1600" kern="0" dirty="0">
                <a:solidFill>
                  <a:srgbClr val="000000"/>
                </a:solidFill>
                <a:latin typeface="NSimSun"/>
                <a:cs typeface="NSimSun"/>
              </a:rPr>
              <a:t>|=0x80000000;</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nh</a:t>
            </a:r>
            <a:r>
              <a:rPr lang="en-US" altLang="zh-CN" sz="1600" kern="0" dirty="0">
                <a:solidFill>
                  <a:srgbClr val="000000"/>
                </a:solidFill>
                <a:latin typeface="NSimSun"/>
                <a:cs typeface="NSimSun"/>
              </a:rPr>
              <a:t>&gt;&gt;=1;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(m2&amp;1)</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smtClean="0">
                <a:solidFill>
                  <a:srgbClr val="000000"/>
                </a:solidFill>
                <a:latin typeface="NSimSun"/>
                <a:cs typeface="NSimSun"/>
              </a:rPr>
              <a:t>nh</a:t>
            </a:r>
            <a:r>
              <a:rPr lang="en-US" altLang="zh-CN" sz="1600" kern="0" dirty="0">
                <a:solidFill>
                  <a:srgbClr val="000000"/>
                </a:solidFill>
                <a:latin typeface="NSimSun"/>
                <a:cs typeface="NSimSun"/>
              </a:rPr>
              <a:t>+=m1;</a:t>
            </a:r>
            <a:endParaRPr lang="zh-CN" altLang="zh-CN" sz="1600" kern="100" dirty="0">
              <a:cs typeface="Times New Roman"/>
            </a:endParaRPr>
          </a:p>
          <a:p>
            <a:r>
              <a:rPr lang="en-US" altLang="zh-CN" sz="1600" kern="0" dirty="0">
                <a:solidFill>
                  <a:srgbClr val="000000"/>
                </a:solidFill>
                <a:latin typeface="NSimSun"/>
                <a:cs typeface="NSimSun"/>
              </a:rPr>
              <a:t>		m2&gt;&gt;=1;</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a:p>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p:txBody>
      </p:sp>
      <p:sp>
        <p:nvSpPr>
          <p:cNvPr id="2" name="TextBox 1"/>
          <p:cNvSpPr txBox="1"/>
          <p:nvPr/>
        </p:nvSpPr>
        <p:spPr>
          <a:xfrm>
            <a:off x="6185844" y="1249288"/>
            <a:ext cx="5662246" cy="3046988"/>
          </a:xfrm>
          <a:prstGeom prst="rect">
            <a:avLst/>
          </a:prstGeom>
          <a:noFill/>
        </p:spPr>
        <p:txBody>
          <a:bodyPr wrap="square" rtlCol="0">
            <a:spAutoFit/>
          </a:bodyPr>
          <a:lstStyle/>
          <a:p>
            <a:pPr lvl="0"/>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nh</a:t>
            </a:r>
            <a:r>
              <a:rPr lang="en-US" altLang="zh-CN" sz="1600" kern="0" dirty="0">
                <a:solidFill>
                  <a:srgbClr val="000000"/>
                </a:solidFill>
                <a:latin typeface="NSimSun"/>
                <a:cs typeface="NSimSun"/>
              </a:rPr>
              <a:t>+=(</a:t>
            </a:r>
            <a:r>
              <a:rPr lang="en-US" altLang="zh-CN" sz="1600" kern="0" dirty="0" err="1">
                <a:solidFill>
                  <a:srgbClr val="000000"/>
                </a:solidFill>
                <a:latin typeface="NSimSun"/>
                <a:cs typeface="NSimSun"/>
              </a:rPr>
              <a:t>nl</a:t>
            </a:r>
            <a:r>
              <a:rPr lang="en-US" altLang="zh-CN" sz="1600" kern="0" dirty="0">
                <a:solidFill>
                  <a:srgbClr val="000000"/>
                </a:solidFill>
                <a:latin typeface="NSimSun"/>
                <a:cs typeface="NSimSun"/>
              </a:rPr>
              <a:t>&gt;&gt;31);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四舍五入</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m1=</a:t>
            </a:r>
            <a:r>
              <a:rPr lang="en-US" altLang="zh-CN" sz="1600" kern="0" dirty="0" err="1">
                <a:solidFill>
                  <a:srgbClr val="000000"/>
                </a:solidFill>
                <a:latin typeface="NSimSun"/>
                <a:cs typeface="NSimSun"/>
              </a:rPr>
              <a:t>nh</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(m1&amp;0xFF000000){m1&gt;&gt;=1; e1++;}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如果相乘后结果不是标准形式，进行调整</a:t>
            </a:r>
            <a:r>
              <a:rPr lang="zh-CN" altLang="zh-CN" sz="1600" kern="0" dirty="0">
                <a:solidFill>
                  <a:srgbClr val="008000"/>
                </a:solidFill>
                <a:ea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(m1&amp;0x00800000==0){m1&lt;&lt;=1; e1--;}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如果相乘后结果不是标准形式，进行调整</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result=((</a:t>
            </a:r>
            <a:r>
              <a:rPr lang="en-US" altLang="zh-CN" sz="1600" kern="0" dirty="0">
                <a:solidFill>
                  <a:srgbClr val="0000FF"/>
                </a:solidFill>
                <a:latin typeface="NSimSun"/>
                <a:cs typeface="NSimSun"/>
              </a:rPr>
              <a:t>long</a:t>
            </a:r>
            <a:r>
              <a:rPr lang="en-US" altLang="zh-CN" sz="1600" kern="0" dirty="0">
                <a:solidFill>
                  <a:srgbClr val="000000"/>
                </a:solidFill>
                <a:latin typeface="NSimSun"/>
                <a:cs typeface="NSimSun"/>
              </a:rPr>
              <a:t>)e1&lt;&lt;23)|(m1&amp;0x7FFFFF)|((</a:t>
            </a:r>
            <a:r>
              <a:rPr lang="en-US" altLang="zh-CN" sz="1600" kern="0" dirty="0" err="1">
                <a:solidFill>
                  <a:srgbClr val="808080"/>
                </a:solidFill>
                <a:latin typeface="NSimSun"/>
                <a:cs typeface="NSimSun"/>
              </a:rPr>
              <a:t>a</a:t>
            </a:r>
            <a:r>
              <a:rPr lang="en-US" altLang="zh-CN" sz="1600" kern="0" dirty="0" err="1">
                <a:solidFill>
                  <a:srgbClr val="000000"/>
                </a:solidFill>
                <a:latin typeface="NSimSun"/>
                <a:cs typeface="NSimSun"/>
              </a:rPr>
              <a:t>^</a:t>
            </a:r>
            <a:r>
              <a:rPr lang="en-US" altLang="zh-CN" sz="1600" kern="0" dirty="0" err="1">
                <a:solidFill>
                  <a:srgbClr val="808080"/>
                </a:solidFill>
                <a:latin typeface="NSimSun"/>
                <a:cs typeface="NSimSun"/>
              </a:rPr>
              <a:t>b</a:t>
            </a:r>
            <a:r>
              <a:rPr lang="en-US" altLang="zh-CN" sz="1600" kern="0" dirty="0">
                <a:solidFill>
                  <a:srgbClr val="000000"/>
                </a:solidFill>
                <a:latin typeface="NSimSun"/>
                <a:cs typeface="NSimSun"/>
              </a:rPr>
              <a:t>)&amp;0x80000000);</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return</a:t>
            </a:r>
            <a:r>
              <a:rPr lang="en-US" altLang="zh-CN" sz="1600" kern="0" dirty="0">
                <a:solidFill>
                  <a:srgbClr val="000000"/>
                </a:solidFill>
                <a:latin typeface="NSimSun"/>
                <a:cs typeface="NSimSun"/>
              </a:rPr>
              <a:t> result;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p:txBody>
      </p:sp>
    </p:spTree>
    <p:extLst>
      <p:ext uri="{BB962C8B-B14F-4D97-AF65-F5344CB8AC3E}">
        <p14:creationId xmlns:p14="http://schemas.microsoft.com/office/powerpoint/2010/main" val="369811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841935" y="570088"/>
            <a:ext cx="6350065" cy="576000"/>
          </a:xfrm>
          <a:custGeom>
            <a:avLst/>
            <a:gdLst>
              <a:gd name="connsiteX0" fmla="*/ 0 w 8935714"/>
              <a:gd name="connsiteY0" fmla="*/ 0 h 576000"/>
              <a:gd name="connsiteX1" fmla="*/ 8935714 w 8935714"/>
              <a:gd name="connsiteY1" fmla="*/ 0 h 576000"/>
              <a:gd name="connsiteX2" fmla="*/ 8935714 w 8935714"/>
              <a:gd name="connsiteY2" fmla="*/ 576000 h 576000"/>
              <a:gd name="connsiteX3" fmla="*/ 0 w 8935714"/>
              <a:gd name="connsiteY3" fmla="*/ 576000 h 576000"/>
              <a:gd name="connsiteX4" fmla="*/ 288000 w 8935714"/>
              <a:gd name="connsiteY4" fmla="*/ 28800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714" h="576000">
                <a:moveTo>
                  <a:pt x="0" y="0"/>
                </a:moveTo>
                <a:lnTo>
                  <a:pt x="8935714" y="0"/>
                </a:lnTo>
                <a:lnTo>
                  <a:pt x="8935714" y="576000"/>
                </a:lnTo>
                <a:lnTo>
                  <a:pt x="0" y="576000"/>
                </a:lnTo>
                <a:lnTo>
                  <a:pt x="288000" y="288000"/>
                </a:lnTo>
                <a:close/>
              </a:path>
            </a:pathLst>
          </a:custGeom>
          <a:solidFill>
            <a:srgbClr val="A0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173566" y="479847"/>
            <a:ext cx="3570208" cy="769441"/>
          </a:xfrm>
          <a:prstGeom prst="rect">
            <a:avLst/>
          </a:prstGeom>
          <a:noFill/>
        </p:spPr>
        <p:txBody>
          <a:bodyPr wrap="none" rtlCol="0">
            <a:spAutoFit/>
          </a:bodyPr>
          <a:lstStyle/>
          <a:p>
            <a:r>
              <a:rPr lang="zh-CN" altLang="en-US" sz="4400" b="1" dirty="0" smtClean="0">
                <a:solidFill>
                  <a:schemeClr val="tx1">
                    <a:lumMod val="85000"/>
                    <a:lumOff val="15000"/>
                  </a:schemeClr>
                </a:solidFill>
                <a:latin typeface="微软雅黑" panose="020B0503020204020204" pitchFamily="34" charset="-122"/>
                <a:ea typeface="微软雅黑" panose="020B0503020204020204" pitchFamily="34" charset="-122"/>
              </a:rPr>
              <a:t>浮点数乘除法</a:t>
            </a:r>
            <a:endPar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55600" y="-297180"/>
            <a:ext cx="1187147" cy="1186770"/>
            <a:chOff x="-392766" y="228514"/>
            <a:chExt cx="6411601" cy="6409567"/>
          </a:xfrm>
        </p:grpSpPr>
        <p:sp>
          <p:nvSpPr>
            <p:cNvPr id="7" name="任意多边形 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2766" y="228514"/>
              <a:ext cx="6411601" cy="5351135"/>
              <a:chOff x="-392766" y="228514"/>
              <a:chExt cx="6411601" cy="5351135"/>
            </a:xfrm>
          </p:grpSpPr>
          <p:sp>
            <p:nvSpPr>
              <p:cNvPr id="9" name="任意多边形 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258892" y="426432"/>
            <a:ext cx="483888" cy="483734"/>
            <a:chOff x="-392766" y="228514"/>
            <a:chExt cx="6411601" cy="6409567"/>
          </a:xfrm>
        </p:grpSpPr>
        <p:sp>
          <p:nvSpPr>
            <p:cNvPr id="17" name="任意多边形 1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92766" y="228514"/>
              <a:ext cx="6411601" cy="5351135"/>
              <a:chOff x="-392766" y="228514"/>
              <a:chExt cx="6411601" cy="5351135"/>
            </a:xfrm>
          </p:grpSpPr>
          <p:sp>
            <p:nvSpPr>
              <p:cNvPr id="19" name="任意多边形 1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408204" y="-60093"/>
            <a:ext cx="973882" cy="973572"/>
            <a:chOff x="-392766" y="228514"/>
            <a:chExt cx="6411601" cy="6409567"/>
          </a:xfrm>
        </p:grpSpPr>
        <p:sp>
          <p:nvSpPr>
            <p:cNvPr id="27" name="任意多边形 2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2766" y="228514"/>
              <a:ext cx="6411601" cy="5351135"/>
              <a:chOff x="-392766" y="228514"/>
              <a:chExt cx="6411601" cy="5351135"/>
            </a:xfrm>
          </p:grpSpPr>
          <p:sp>
            <p:nvSpPr>
              <p:cNvPr id="29" name="任意多边形 2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405167" y="545102"/>
            <a:ext cx="625937" cy="625738"/>
            <a:chOff x="-392766" y="228514"/>
            <a:chExt cx="6411601" cy="6409567"/>
          </a:xfrm>
        </p:grpSpPr>
        <p:sp>
          <p:nvSpPr>
            <p:cNvPr id="37" name="任意多边形 3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92766" y="228514"/>
              <a:ext cx="6411601" cy="5351135"/>
              <a:chOff x="-392766" y="228514"/>
              <a:chExt cx="6411601" cy="5351135"/>
            </a:xfrm>
          </p:grpSpPr>
          <p:sp>
            <p:nvSpPr>
              <p:cNvPr id="39" name="任意多边形 3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84982" y="717898"/>
            <a:ext cx="217447" cy="217378"/>
            <a:chOff x="-392766" y="228514"/>
            <a:chExt cx="6411601" cy="6409567"/>
          </a:xfrm>
        </p:grpSpPr>
        <p:sp>
          <p:nvSpPr>
            <p:cNvPr id="47" name="任意多边形 4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92766" y="228514"/>
              <a:ext cx="6411601" cy="5351135"/>
              <a:chOff x="-392766" y="228514"/>
              <a:chExt cx="6411601" cy="5351135"/>
            </a:xfrm>
          </p:grpSpPr>
          <p:sp>
            <p:nvSpPr>
              <p:cNvPr id="49" name="任意多边形 4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a:off x="80477" y="520758"/>
            <a:ext cx="581599" cy="581414"/>
            <a:chOff x="-392766" y="228514"/>
            <a:chExt cx="6411601" cy="6409567"/>
          </a:xfrm>
        </p:grpSpPr>
        <p:sp>
          <p:nvSpPr>
            <p:cNvPr id="57" name="任意多边形 5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392766" y="228514"/>
              <a:ext cx="6411601" cy="5351135"/>
              <a:chOff x="-392766" y="228514"/>
              <a:chExt cx="6411601" cy="5351135"/>
            </a:xfrm>
          </p:grpSpPr>
          <p:sp>
            <p:nvSpPr>
              <p:cNvPr id="59" name="任意多边形 5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344000" y="850973"/>
            <a:ext cx="313110" cy="313010"/>
            <a:chOff x="-392766" y="228514"/>
            <a:chExt cx="6411601" cy="6409567"/>
          </a:xfrm>
        </p:grpSpPr>
        <p:sp>
          <p:nvSpPr>
            <p:cNvPr id="67" name="任意多边形 66"/>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2766" y="228514"/>
              <a:ext cx="6411601" cy="5351135"/>
              <a:chOff x="-392766" y="228514"/>
              <a:chExt cx="6411601" cy="5351135"/>
            </a:xfrm>
          </p:grpSpPr>
          <p:sp>
            <p:nvSpPr>
              <p:cNvPr id="69" name="任意多边形 68"/>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3" name="文本框 132"/>
          <p:cNvSpPr txBox="1"/>
          <p:nvPr/>
        </p:nvSpPr>
        <p:spPr>
          <a:xfrm>
            <a:off x="1" y="272851"/>
            <a:ext cx="6185844" cy="7171194"/>
          </a:xfrm>
          <a:prstGeom prst="rect">
            <a:avLst/>
          </a:prstGeom>
          <a:noFill/>
        </p:spPr>
        <p:txBody>
          <a:bodyPr wrap="square" rtlCol="0">
            <a:spAutoFit/>
          </a:bodyPr>
          <a:lstStyle/>
          <a:p>
            <a:pPr lvl="0"/>
            <a:r>
              <a:rPr lang="en-US" altLang="zh-CN" sz="2800" dirty="0" smtClean="0">
                <a:solidFill>
                  <a:prstClr val="black"/>
                </a:solidFill>
                <a:latin typeface="微软雅黑" panose="020B0503020204020204" pitchFamily="34" charset="-122"/>
                <a:ea typeface="微软雅黑" panose="020B0503020204020204" pitchFamily="34" charset="-122"/>
              </a:rPr>
              <a:t>1</a:t>
            </a:r>
            <a:r>
              <a:rPr lang="zh-CN" altLang="en-US"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浮点数除法</a:t>
            </a:r>
            <a:r>
              <a:rPr lang="en-US" altLang="zh-CN" sz="2800" dirty="0" smtClean="0">
                <a:solidFill>
                  <a:prstClr val="black"/>
                </a:solidFill>
                <a:latin typeface="微软雅黑" panose="020B0503020204020204" pitchFamily="34" charset="-122"/>
                <a:ea typeface="微软雅黑" panose="020B0503020204020204" pitchFamily="34" charset="-122"/>
              </a:rPr>
              <a:t>——</a:t>
            </a:r>
            <a:r>
              <a:rPr lang="zh-CN" altLang="en-US" sz="2800" dirty="0" smtClean="0">
                <a:solidFill>
                  <a:prstClr val="black"/>
                </a:solidFill>
                <a:latin typeface="微软雅黑" panose="020B0503020204020204" pitchFamily="34" charset="-122"/>
                <a:ea typeface="微软雅黑" panose="020B0503020204020204" pitchFamily="34" charset="-122"/>
              </a:rPr>
              <a:t>编程实现</a:t>
            </a:r>
            <a:endParaRPr lang="en-US" altLang="zh-CN" sz="2800" dirty="0" smtClean="0">
              <a:solidFill>
                <a:prstClr val="black"/>
              </a:solidFill>
              <a:latin typeface="微软雅黑" panose="020B0503020204020204" pitchFamily="34" charset="-122"/>
              <a:ea typeface="微软雅黑" panose="020B0503020204020204" pitchFamily="34" charset="-122"/>
            </a:endParaRPr>
          </a:p>
          <a:p>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fdiv</a:t>
            </a:r>
            <a:r>
              <a:rPr lang="en-US" altLang="zh-CN" sz="1600" kern="0" dirty="0">
                <a:solidFill>
                  <a:srgbClr val="000000"/>
                </a:solidFill>
                <a:latin typeface="NSimSun"/>
                <a:cs typeface="NSimSun"/>
              </a:rPr>
              <a:t>(</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0000FF"/>
                </a:solidFill>
                <a:latin typeface="NSimSun"/>
                <a:cs typeface="NSimSun"/>
              </a:rPr>
              <a:t>int</a:t>
            </a:r>
            <a:r>
              <a:rPr lang="en-US" altLang="zh-CN" sz="1600" kern="0" dirty="0">
                <a:solidFill>
                  <a:srgbClr val="000000"/>
                </a:solidFill>
                <a:latin typeface="NSimSun"/>
                <a:cs typeface="NSimSun"/>
              </a:rPr>
              <a:t>  e1, e2, </a:t>
            </a:r>
            <a:r>
              <a:rPr lang="en-US" altLang="zh-CN" sz="1600" kern="0" dirty="0" err="1">
                <a:solidFill>
                  <a:srgbClr val="000000"/>
                </a:solidFill>
                <a:latin typeface="NSimSun"/>
                <a:cs typeface="NSimSun"/>
              </a:rPr>
              <a:t>etemp</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m1, m2, </a:t>
            </a:r>
            <a:r>
              <a:rPr lang="en-US" altLang="zh-CN" sz="1600" kern="0" dirty="0" err="1">
                <a:solidFill>
                  <a:srgbClr val="000000"/>
                </a:solidFill>
                <a:latin typeface="NSimSun"/>
                <a:cs typeface="NSimSun"/>
              </a:rPr>
              <a:t>mtemp</a:t>
            </a:r>
            <a:r>
              <a:rPr lang="en-US" altLang="zh-CN" sz="1600" kern="0" dirty="0">
                <a:solidFill>
                  <a:srgbClr val="000000"/>
                </a:solidFill>
                <a:latin typeface="NSimSun"/>
                <a:cs typeface="NSimSun"/>
              </a:rPr>
              <a:t>, I, J, j1, k, n;</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result;</a:t>
            </a:r>
            <a:endParaRPr lang="zh-CN" altLang="zh-CN" sz="1600" kern="100" dirty="0">
              <a:cs typeface="Times New Roman"/>
            </a:endParaRPr>
          </a:p>
          <a:p>
            <a:r>
              <a:rPr lang="en-US" altLang="zh-CN" sz="1600" kern="0" dirty="0">
                <a:solidFill>
                  <a:srgbClr val="000000"/>
                </a:solidFill>
                <a:latin typeface="NSimSun"/>
                <a:cs typeface="NSimSun"/>
              </a:rPr>
              <a:t>	e1=(</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&gt;&gt;23)&amp;0xFF; </a:t>
            </a:r>
            <a:r>
              <a:rPr lang="en-US" altLang="zh-CN" sz="1600" kern="0" dirty="0">
                <a:solidFill>
                  <a:srgbClr val="008000"/>
                </a:solidFill>
                <a:latin typeface="NSimSun"/>
                <a:cs typeface="NSimSun"/>
              </a:rPr>
              <a:t>//</a:t>
            </a:r>
            <a:r>
              <a:rPr lang="zh-CN" altLang="zh-CN" sz="1600" kern="0" dirty="0">
                <a:solidFill>
                  <a:srgbClr val="008000"/>
                </a:solidFill>
                <a:latin typeface="NSimSun"/>
                <a:cs typeface="NSimSun"/>
              </a:rPr>
              <a:t>得到阶码</a:t>
            </a:r>
            <a:endParaRPr lang="zh-CN" altLang="zh-CN" sz="1600" kern="100" dirty="0">
              <a:cs typeface="Times New Roman"/>
            </a:endParaRPr>
          </a:p>
          <a:p>
            <a:r>
              <a:rPr lang="en-US" altLang="zh-CN" sz="1600" kern="0" dirty="0">
                <a:solidFill>
                  <a:srgbClr val="000000"/>
                </a:solidFill>
                <a:latin typeface="NSimSun"/>
                <a:cs typeface="NSimSun"/>
              </a:rPr>
              <a:t>	m1=(</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&amp;0x7FFFFF)|0x800000; </a:t>
            </a:r>
            <a:endParaRPr lang="en-US" altLang="zh-CN" sz="1600" kern="0" dirty="0" smtClean="0">
              <a:solidFill>
                <a:srgbClr val="000000"/>
              </a:solidFill>
              <a:latin typeface="NSimSun"/>
              <a:cs typeface="NSimSun"/>
            </a:endParaRPr>
          </a:p>
          <a:p>
            <a:r>
              <a:rPr lang="en-US" altLang="zh-CN" sz="1600" kern="0" dirty="0" err="1" smtClean="0">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操作数</a:t>
            </a:r>
            <a:r>
              <a:rPr lang="en-US" altLang="zh-CN" sz="1600" kern="0" dirty="0">
                <a:solidFill>
                  <a:srgbClr val="A31515"/>
                </a:solidFill>
                <a:latin typeface="NSimSun"/>
                <a:cs typeface="NSimSun"/>
              </a:rPr>
              <a:t>1 -&gt;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e1, m1); </a:t>
            </a:r>
            <a:endParaRPr lang="zh-CN" altLang="zh-CN" sz="1600" kern="100" dirty="0">
              <a:cs typeface="Times New Roman"/>
            </a:endParaRPr>
          </a:p>
          <a:p>
            <a:r>
              <a:rPr lang="en-US" altLang="zh-CN" sz="1600" kern="0" dirty="0">
                <a:solidFill>
                  <a:srgbClr val="000000"/>
                </a:solidFill>
                <a:latin typeface="NSimSun"/>
                <a:cs typeface="NSimSun"/>
              </a:rPr>
              <a:t>	e2=(</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&gt;&gt;23)&amp;0xFF;</a:t>
            </a:r>
            <a:endParaRPr lang="zh-CN" altLang="zh-CN" sz="1600" kern="100" dirty="0">
              <a:cs typeface="Times New Roman"/>
            </a:endParaRPr>
          </a:p>
          <a:p>
            <a:r>
              <a:rPr lang="en-US" altLang="zh-CN" sz="1600" kern="0" dirty="0">
                <a:solidFill>
                  <a:srgbClr val="000000"/>
                </a:solidFill>
                <a:latin typeface="NSimSun"/>
                <a:cs typeface="NSimSun"/>
              </a:rPr>
              <a:t>	m2=(</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&amp;0x7FFFFF)|0x800000;</a:t>
            </a:r>
            <a:endParaRPr lang="zh-CN" altLang="zh-CN" sz="1600" kern="100" dirty="0">
              <a:cs typeface="Times New Roman"/>
            </a:endParaRPr>
          </a:p>
          <a:p>
            <a:r>
              <a:rPr lang="en-US" altLang="zh-CN" sz="1600" kern="0" dirty="0" err="1" smtClean="0">
                <a:solidFill>
                  <a:srgbClr val="000000"/>
                </a:solidFill>
                <a:latin typeface="NSimSun"/>
                <a:cs typeface="NSimSun"/>
              </a:rPr>
              <a:t>printf</a:t>
            </a:r>
            <a:r>
              <a:rPr lang="en-US" altLang="zh-CN" sz="1600" kern="0" dirty="0">
                <a:solidFill>
                  <a:srgbClr val="000000"/>
                </a:solidFill>
                <a:latin typeface="NSimSun"/>
                <a:cs typeface="NSimSun"/>
              </a:rPr>
              <a:t>(</a:t>
            </a:r>
            <a:r>
              <a:rPr lang="en-US" altLang="zh-CN" sz="1600" kern="0" dirty="0">
                <a:solidFill>
                  <a:srgbClr val="A31515"/>
                </a:solidFill>
                <a:latin typeface="NSimSun"/>
                <a:cs typeface="NSimSun"/>
              </a:rPr>
              <a:t>"</a:t>
            </a:r>
            <a:r>
              <a:rPr lang="zh-CN" altLang="zh-CN" sz="1600" kern="0" dirty="0">
                <a:solidFill>
                  <a:srgbClr val="A31515"/>
                </a:solidFill>
                <a:latin typeface="NSimSun"/>
                <a:cs typeface="NSimSun"/>
              </a:rPr>
              <a:t>操作数</a:t>
            </a:r>
            <a:r>
              <a:rPr lang="en-US" altLang="zh-CN" sz="1600" kern="0" dirty="0">
                <a:solidFill>
                  <a:srgbClr val="A31515"/>
                </a:solidFill>
                <a:latin typeface="NSimSun"/>
                <a:cs typeface="NSimSun"/>
              </a:rPr>
              <a:t>2 -&gt; </a:t>
            </a:r>
            <a:r>
              <a:rPr lang="zh-CN" altLang="zh-CN" sz="1600" kern="0" dirty="0">
                <a:solidFill>
                  <a:srgbClr val="A31515"/>
                </a:solidFill>
                <a:latin typeface="NSimSun"/>
                <a:cs typeface="NSimSun"/>
              </a:rPr>
              <a:t>阶码：</a:t>
            </a:r>
            <a:r>
              <a:rPr lang="en-US" altLang="zh-CN" sz="1600" kern="0" dirty="0">
                <a:solidFill>
                  <a:srgbClr val="A31515"/>
                </a:solidFill>
                <a:latin typeface="NSimSun"/>
                <a:cs typeface="NSimSun"/>
              </a:rPr>
              <a:t>%u -- </a:t>
            </a:r>
            <a:r>
              <a:rPr lang="zh-CN" altLang="zh-CN" sz="1600" kern="0" dirty="0">
                <a:solidFill>
                  <a:srgbClr val="A31515"/>
                </a:solidFill>
                <a:latin typeface="NSimSun"/>
                <a:cs typeface="NSimSun"/>
              </a:rPr>
              <a:t>尾数：</a:t>
            </a:r>
            <a:r>
              <a:rPr lang="en-US" altLang="zh-CN" sz="1600" kern="0" dirty="0">
                <a:solidFill>
                  <a:srgbClr val="A31515"/>
                </a:solidFill>
                <a:latin typeface="NSimSun"/>
                <a:cs typeface="NSimSun"/>
              </a:rPr>
              <a:t>%</a:t>
            </a:r>
            <a:r>
              <a:rPr lang="en-US" altLang="zh-CN" sz="1600" kern="0" dirty="0" err="1">
                <a:solidFill>
                  <a:srgbClr val="A31515"/>
                </a:solidFill>
                <a:latin typeface="NSimSun"/>
                <a:cs typeface="NSimSun"/>
              </a:rPr>
              <a:t>lX</a:t>
            </a:r>
            <a:r>
              <a:rPr lang="en-US" altLang="zh-CN" sz="1600" kern="0" dirty="0">
                <a:solidFill>
                  <a:srgbClr val="A31515"/>
                </a:solidFill>
                <a:latin typeface="NSimSun"/>
                <a:cs typeface="NSimSun"/>
              </a:rPr>
              <a:t>\n"</a:t>
            </a:r>
            <a:r>
              <a:rPr lang="en-US" altLang="zh-CN" sz="1600" kern="0" dirty="0">
                <a:solidFill>
                  <a:srgbClr val="000000"/>
                </a:solidFill>
                <a:latin typeface="NSimSun"/>
                <a:cs typeface="NSimSun"/>
              </a:rPr>
              <a:t>, e2, m2</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((e1==255)&amp;&amp;(m1!=0))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((e2==255)&amp;&amp;(m2!=0</a:t>
            </a:r>
            <a:r>
              <a:rPr lang="en-US" altLang="zh-CN" sz="1600" kern="0" dirty="0" smtClean="0">
                <a:solidFill>
                  <a:srgbClr val="000000"/>
                </a:solidFill>
                <a:latin typeface="NSimSun"/>
                <a:cs typeface="NSimSun"/>
              </a:rPr>
              <a:t>))</a:t>
            </a:r>
            <a:r>
              <a:rPr lang="en-US" altLang="zh-CN" sz="1600" kern="100" dirty="0" smtClean="0">
                <a:cs typeface="Times New Roman"/>
              </a:rPr>
              <a:t>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==0)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err="1">
                <a:solidFill>
                  <a:srgbClr val="6F008A"/>
                </a:solidFill>
                <a:latin typeface="NSimSun"/>
                <a:cs typeface="NSimSun"/>
              </a:rPr>
              <a:t>NaN</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==0)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(((e1==255)&amp;&amp;(m1==0))||((e2==255)&amp;&amp;(m2==0))) 	 	</a:t>
            </a:r>
            <a:r>
              <a:rPr lang="en-US" altLang="zh-CN" sz="1600" kern="0" dirty="0">
                <a:solidFill>
                  <a:srgbClr val="0000FF"/>
                </a:solidFill>
                <a:latin typeface="NSimSun"/>
                <a:cs typeface="NSimSun"/>
              </a:rPr>
              <a:t>return</a:t>
            </a:r>
            <a:r>
              <a:rPr lang="en-US" altLang="zh-CN" sz="1600" kern="0" dirty="0">
                <a:solidFill>
                  <a:srgbClr val="000000"/>
                </a:solidFill>
                <a:latin typeface="NSimSun"/>
                <a:cs typeface="NSimSun"/>
              </a:rPr>
              <a:t> </a:t>
            </a:r>
            <a:r>
              <a:rPr lang="en-US" altLang="zh-CN" sz="1600" kern="0" dirty="0" err="1">
                <a:solidFill>
                  <a:srgbClr val="6F008A"/>
                </a:solidFill>
                <a:latin typeface="NSimSun"/>
                <a:cs typeface="NSimSun"/>
              </a:rPr>
              <a:t>NaN</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((e1==255)&amp;&amp;(m1==0))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808080"/>
                </a:solidFill>
                <a:latin typeface="NSimSun"/>
                <a:cs typeface="NSimSun"/>
              </a:rPr>
              <a:t>a</a:t>
            </a:r>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smtClean="0">
                <a:solidFill>
                  <a:srgbClr val="000000"/>
                </a:solidFill>
                <a:latin typeface="NSimSun"/>
                <a:cs typeface="NSimSun"/>
              </a:rPr>
              <a:t>         e1 </a:t>
            </a:r>
            <a:r>
              <a:rPr lang="en-US" altLang="zh-CN" sz="1600" kern="0" dirty="0">
                <a:solidFill>
                  <a:srgbClr val="000000"/>
                </a:solidFill>
                <a:latin typeface="NSimSun"/>
                <a:cs typeface="NSimSun"/>
              </a:rPr>
              <a:t>= e1-e2+127;</a:t>
            </a:r>
            <a:endParaRPr lang="zh-CN" altLang="zh-CN" sz="1600" kern="100" dirty="0">
              <a:cs typeface="Times New Roman"/>
            </a:endParaRPr>
          </a:p>
          <a:p>
            <a:r>
              <a:rPr lang="en-US" altLang="zh-CN" sz="1600" kern="0" dirty="0">
                <a:solidFill>
                  <a:srgbClr val="000000"/>
                </a:solidFill>
                <a:latin typeface="NSimSun"/>
                <a:cs typeface="NSimSun"/>
              </a:rPr>
              <a:t>	m1 = mdiv(m1, m2</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endParaRPr lang="zh-CN" altLang="zh-CN" sz="1600" kern="100" dirty="0">
              <a:cs typeface="Times New Roman"/>
            </a:endParaRPr>
          </a:p>
          <a:p>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(m1&amp;0xFF000000){m1&gt;&gt;=1; e1++;} 	</a:t>
            </a:r>
            <a:r>
              <a:rPr lang="en-US" altLang="zh-CN" sz="1600" kern="0" dirty="0">
                <a:solidFill>
                  <a:srgbClr val="0000FF"/>
                </a:solidFill>
                <a:latin typeface="NSimSun"/>
                <a:cs typeface="NSimSun"/>
              </a:rPr>
              <a:t>while</a:t>
            </a:r>
            <a:r>
              <a:rPr lang="en-US" altLang="zh-CN" sz="1600" kern="0" dirty="0">
                <a:solidFill>
                  <a:srgbClr val="000000"/>
                </a:solidFill>
                <a:latin typeface="NSimSun"/>
                <a:cs typeface="NSimSun"/>
              </a:rPr>
              <a:t>(m1&amp;0x00800000==0){m1&lt;&lt;=1; e1--;} </a:t>
            </a:r>
            <a:r>
              <a:rPr lang="en-US" altLang="zh-CN" sz="1600" kern="0" dirty="0" smtClean="0">
                <a:solidFill>
                  <a:srgbClr val="000000"/>
                </a:solidFill>
                <a:latin typeface="NSimSun"/>
                <a:cs typeface="NSimSun"/>
              </a:rPr>
              <a:t>result</a:t>
            </a:r>
            <a:r>
              <a:rPr lang="en-US" altLang="zh-CN" sz="1600" kern="0" dirty="0">
                <a:solidFill>
                  <a:srgbClr val="000000"/>
                </a:solidFill>
                <a:latin typeface="NSimSun"/>
                <a:cs typeface="NSimSun"/>
              </a:rPr>
              <a:t>=((</a:t>
            </a:r>
            <a:r>
              <a:rPr lang="en-US" altLang="zh-CN" sz="1600" kern="0" dirty="0">
                <a:solidFill>
                  <a:srgbClr val="0000FF"/>
                </a:solidFill>
                <a:latin typeface="NSimSun"/>
                <a:cs typeface="NSimSun"/>
              </a:rPr>
              <a:t>long</a:t>
            </a:r>
            <a:r>
              <a:rPr lang="en-US" altLang="zh-CN" sz="1600" kern="0" dirty="0">
                <a:solidFill>
                  <a:srgbClr val="000000"/>
                </a:solidFill>
                <a:latin typeface="NSimSun"/>
                <a:cs typeface="NSimSun"/>
              </a:rPr>
              <a:t>)e1&lt;&lt;23)|(m1&amp;0x7FFFFF)|((</a:t>
            </a:r>
            <a:r>
              <a:rPr lang="en-US" altLang="zh-CN" sz="1600" kern="0" dirty="0" err="1">
                <a:solidFill>
                  <a:srgbClr val="808080"/>
                </a:solidFill>
                <a:latin typeface="NSimSun"/>
                <a:cs typeface="NSimSun"/>
              </a:rPr>
              <a:t>a</a:t>
            </a:r>
            <a:r>
              <a:rPr lang="en-US" altLang="zh-CN" sz="1600" kern="0" dirty="0" err="1">
                <a:solidFill>
                  <a:srgbClr val="000000"/>
                </a:solidFill>
                <a:latin typeface="NSimSun"/>
                <a:cs typeface="NSimSun"/>
              </a:rPr>
              <a:t>^</a:t>
            </a:r>
            <a:r>
              <a:rPr lang="en-US" altLang="zh-CN" sz="1600" kern="0" dirty="0" err="1">
                <a:solidFill>
                  <a:srgbClr val="808080"/>
                </a:solidFill>
                <a:latin typeface="NSimSun"/>
                <a:cs typeface="NSimSun"/>
              </a:rPr>
              <a:t>b</a:t>
            </a:r>
            <a:r>
              <a:rPr lang="en-US" altLang="zh-CN" sz="1600" kern="0" dirty="0">
                <a:solidFill>
                  <a:srgbClr val="000000"/>
                </a:solidFill>
                <a:latin typeface="NSimSun"/>
                <a:cs typeface="NSimSun"/>
              </a:rPr>
              <a:t>)&amp;0x80000000</a:t>
            </a:r>
            <a:r>
              <a:rPr lang="en-US" altLang="zh-CN" sz="1600" kern="0" dirty="0" smtClean="0">
                <a:solidFill>
                  <a:srgbClr val="000000"/>
                </a:solidFill>
                <a:latin typeface="NSimSun"/>
                <a:cs typeface="NSimSun"/>
              </a:rPr>
              <a:t>)</a:t>
            </a:r>
            <a:r>
              <a:rPr lang="en-US" altLang="zh-CN" sz="1600" kern="0" dirty="0">
                <a:solidFill>
                  <a:srgbClr val="000000"/>
                </a:solidFill>
                <a:latin typeface="NSimSun"/>
                <a:cs typeface="NSimSun"/>
              </a:rPr>
              <a:t>	</a:t>
            </a:r>
            <a:r>
              <a:rPr lang="en-US" altLang="zh-CN" sz="1600" kern="0" dirty="0" smtClean="0">
                <a:solidFill>
                  <a:srgbClr val="0000FF"/>
                </a:solidFill>
                <a:latin typeface="NSimSun"/>
                <a:cs typeface="NSimSun"/>
              </a:rPr>
              <a:t>return</a:t>
            </a:r>
            <a:r>
              <a:rPr lang="en-US" altLang="zh-CN" sz="1600" kern="0" dirty="0" smtClean="0">
                <a:solidFill>
                  <a:srgbClr val="000000"/>
                </a:solidFill>
                <a:latin typeface="NSimSun"/>
                <a:cs typeface="NSimSun"/>
              </a:rPr>
              <a:t> </a:t>
            </a:r>
            <a:r>
              <a:rPr lang="en-US" altLang="zh-CN" sz="1600" kern="0" dirty="0">
                <a:solidFill>
                  <a:srgbClr val="000000"/>
                </a:solidFill>
                <a:latin typeface="NSimSun"/>
                <a:cs typeface="NSimSun"/>
              </a:rPr>
              <a:t>result;</a:t>
            </a:r>
            <a:endParaRPr lang="zh-CN" altLang="zh-CN" sz="1600" kern="100" dirty="0">
              <a:cs typeface="Times New Roman"/>
            </a:endParaRPr>
          </a:p>
          <a:p>
            <a:r>
              <a:rPr lang="en-US" altLang="zh-CN" sz="1600" kern="0" dirty="0">
                <a:solidFill>
                  <a:srgbClr val="000000"/>
                </a:solidFill>
                <a:latin typeface="NSimSun"/>
                <a:cs typeface="NSimSun"/>
              </a:rPr>
              <a:t>}</a:t>
            </a:r>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a:p>
            <a:endParaRPr lang="zh-CN" altLang="zh-CN" sz="1600" kern="100" dirty="0">
              <a:cs typeface="Times New Roman"/>
            </a:endParaRPr>
          </a:p>
          <a:p>
            <a:r>
              <a:rPr lang="en-US" altLang="zh-CN" sz="1600" kern="0" dirty="0">
                <a:solidFill>
                  <a:srgbClr val="000000"/>
                </a:solidFill>
                <a:latin typeface="NSimSun"/>
                <a:cs typeface="NSimSun"/>
              </a:rPr>
              <a:t>		</a:t>
            </a:r>
            <a:endParaRPr lang="zh-CN" altLang="zh-CN" sz="1600" kern="100" dirty="0">
              <a:cs typeface="Times New Roman"/>
            </a:endParaRPr>
          </a:p>
        </p:txBody>
      </p:sp>
      <p:sp>
        <p:nvSpPr>
          <p:cNvPr id="2" name="TextBox 1"/>
          <p:cNvSpPr txBox="1"/>
          <p:nvPr/>
        </p:nvSpPr>
        <p:spPr>
          <a:xfrm>
            <a:off x="6185844" y="1249288"/>
            <a:ext cx="5662246" cy="3539430"/>
          </a:xfrm>
          <a:prstGeom prst="rect">
            <a:avLst/>
          </a:prstGeom>
          <a:noFill/>
        </p:spPr>
        <p:txBody>
          <a:bodyPr wrap="square" rtlCol="0">
            <a:spAutoFit/>
          </a:bodyPr>
          <a:lstStyle/>
          <a:p>
            <a:pPr lvl="0"/>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mdiv(</a:t>
            </a:r>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a:t>
            </a:r>
            <a:r>
              <a:rPr lang="en-US" altLang="zh-CN" sz="1600" kern="0" dirty="0" err="1">
                <a:solidFill>
                  <a:srgbClr val="808080"/>
                </a:solidFill>
                <a:latin typeface="NSimSun"/>
                <a:cs typeface="NSimSun"/>
              </a:rPr>
              <a:t>a</a:t>
            </a:r>
            <a:r>
              <a:rPr lang="en-US" altLang="zh-CN" sz="1600" kern="0" dirty="0" err="1">
                <a:solidFill>
                  <a:srgbClr val="000000"/>
                </a:solidFill>
                <a:latin typeface="NSimSun"/>
                <a:cs typeface="NSimSun"/>
              </a:rPr>
              <a:t>,</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a:solidFill>
                  <a:srgbClr val="808080"/>
                </a:solidFill>
                <a:latin typeface="NSimSun"/>
                <a:cs typeface="NSimSun"/>
              </a:rPr>
              <a:t>b</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err="1">
                <a:solidFill>
                  <a:srgbClr val="2B91AF"/>
                </a:solidFill>
                <a:latin typeface="NSimSun"/>
                <a:cs typeface="NSimSun"/>
              </a:rPr>
              <a:t>dwrd</a:t>
            </a:r>
            <a:r>
              <a:rPr lang="en-US" altLang="zh-CN" sz="1600" kern="0" dirty="0">
                <a:solidFill>
                  <a:srgbClr val="000000"/>
                </a:solidFill>
                <a:latin typeface="NSimSun"/>
                <a:cs typeface="NSimSun"/>
              </a:rPr>
              <a:t> </a:t>
            </a:r>
            <a:r>
              <a:rPr lang="en-US" altLang="zh-CN" sz="1600" kern="0" dirty="0" err="1">
                <a:solidFill>
                  <a:srgbClr val="000000"/>
                </a:solidFill>
                <a:latin typeface="NSimSun"/>
                <a:cs typeface="NSimSun"/>
              </a:rPr>
              <a:t>m,n,k</a:t>
            </a:r>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2B91AF"/>
                </a:solidFill>
                <a:latin typeface="NSimSun"/>
                <a:cs typeface="NSimSun"/>
              </a:rPr>
              <a:t>word64</a:t>
            </a:r>
            <a:r>
              <a:rPr lang="en-US" altLang="zh-CN" sz="1600" kern="0" dirty="0">
                <a:solidFill>
                  <a:srgbClr val="000000"/>
                </a:solidFill>
                <a:latin typeface="NSimSun"/>
                <a:cs typeface="NSimSun"/>
              </a:rPr>
              <a:t> I,J,j1;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j1=~J+1;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n=1;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for</a:t>
            </a:r>
            <a:r>
              <a:rPr lang="en-US" altLang="zh-CN" sz="1600" kern="0" dirty="0">
                <a:solidFill>
                  <a:srgbClr val="000000"/>
                </a:solidFill>
                <a:latin typeface="NSimSun"/>
                <a:cs typeface="NSimSun"/>
              </a:rPr>
              <a:t>(k=0;k&lt;32;k++){</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I=I&lt;&lt;1;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if</a:t>
            </a:r>
            <a:r>
              <a:rPr lang="en-US" altLang="zh-CN" sz="1600" kern="0" dirty="0">
                <a:solidFill>
                  <a:srgbClr val="000000"/>
                </a:solidFill>
                <a:latin typeface="NSimSun"/>
                <a:cs typeface="NSimSun"/>
              </a:rPr>
              <a:t>(n==1){</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I=I+(j1&lt;&lt;32);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r>
              <a:rPr lang="en-US" altLang="zh-CN" sz="1600" kern="0" dirty="0">
                <a:solidFill>
                  <a:srgbClr val="0000FF"/>
                </a:solidFill>
                <a:latin typeface="NSimSun"/>
                <a:cs typeface="NSimSun"/>
              </a:rPr>
              <a:t>else</a:t>
            </a:r>
            <a:r>
              <a:rPr lang="en-US" altLang="zh-CN" sz="1600" kern="0" dirty="0">
                <a:solidFill>
                  <a:srgbClr val="000000"/>
                </a:solidFill>
                <a:latin typeface="NSimSun"/>
                <a:cs typeface="NSimSun"/>
              </a:rPr>
              <a:t>{</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I=I+(J&lt;&lt;32);</a:t>
            </a:r>
            <a:endParaRPr lang="zh-CN" altLang="zh-CN" sz="1600" kern="100" dirty="0">
              <a:solidFill>
                <a:prstClr val="black"/>
              </a:solidFill>
              <a:cs typeface="Times New Roman"/>
            </a:endParaRPr>
          </a:p>
          <a:p>
            <a:pPr lvl="0"/>
            <a:r>
              <a:rPr lang="en-US" altLang="zh-CN" sz="1600" kern="0" dirty="0">
                <a:solidFill>
                  <a:srgbClr val="000000"/>
                </a:solidFill>
                <a:latin typeface="NSimSun"/>
                <a:cs typeface="NSimSun"/>
              </a:rPr>
              <a:t>        }</a:t>
            </a:r>
            <a:endParaRPr lang="zh-CN" altLang="zh-CN" sz="1600" kern="100" dirty="0">
              <a:solidFill>
                <a:prstClr val="black"/>
              </a:solidFill>
              <a:cs typeface="Times New Roman"/>
            </a:endParaRPr>
          </a:p>
        </p:txBody>
      </p:sp>
    </p:spTree>
    <p:extLst>
      <p:ext uri="{BB962C8B-B14F-4D97-AF65-F5344CB8AC3E}">
        <p14:creationId xmlns:p14="http://schemas.microsoft.com/office/powerpoint/2010/main" val="33282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strips(downLeft)">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1072208" y="3354609"/>
            <a:ext cx="10047584" cy="1862048"/>
          </a:xfrm>
          <a:prstGeom prst="rect">
            <a:avLst/>
          </a:prstGeom>
          <a:noFill/>
          <a:ln w="38100">
            <a:solidFill>
              <a:schemeClr val="bg1">
                <a:lumMod val="50000"/>
              </a:schemeClr>
            </a:solidFill>
          </a:ln>
        </p:spPr>
        <p:txBody>
          <a:bodyPr wrap="square" rtlCol="0">
            <a:spAutoFit/>
          </a:bodyPr>
          <a:lstStyle/>
          <a:p>
            <a:pPr algn="ctr"/>
            <a:r>
              <a:rPr lang="en-US" altLang="zh-CN" sz="11500" b="1" dirty="0" smtClean="0">
                <a:solidFill>
                  <a:schemeClr val="bg1">
                    <a:lumMod val="50000"/>
                  </a:schemeClr>
                </a:solidFill>
                <a:latin typeface="微软雅黑" panose="020B0503020204020204" pitchFamily="34" charset="-122"/>
                <a:ea typeface="微软雅黑" panose="020B0503020204020204" pitchFamily="34" charset="-122"/>
              </a:rPr>
              <a:t>THANK YOU</a:t>
            </a:r>
            <a:endParaRPr lang="zh-CN" altLang="en-US" sz="11500" b="1" dirty="0" smtClean="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751649" y="1600201"/>
            <a:ext cx="1507072" cy="1506592"/>
            <a:chOff x="-392766" y="228514"/>
            <a:chExt cx="6411601" cy="6409567"/>
          </a:xfrm>
        </p:grpSpPr>
        <p:sp>
          <p:nvSpPr>
            <p:cNvPr id="63" name="任意多边形 62"/>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392766" y="228514"/>
              <a:ext cx="6411601" cy="5351135"/>
              <a:chOff x="-392766" y="228514"/>
              <a:chExt cx="6411601" cy="5351135"/>
            </a:xfrm>
          </p:grpSpPr>
          <p:sp>
            <p:nvSpPr>
              <p:cNvPr id="66" name="任意多边形 65"/>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4" name="组合 73"/>
          <p:cNvGrpSpPr/>
          <p:nvPr/>
        </p:nvGrpSpPr>
        <p:grpSpPr>
          <a:xfrm>
            <a:off x="1968616" y="1420995"/>
            <a:ext cx="2387414" cy="2386654"/>
            <a:chOff x="-392766" y="228514"/>
            <a:chExt cx="6411601" cy="6409567"/>
          </a:xfrm>
        </p:grpSpPr>
        <p:sp>
          <p:nvSpPr>
            <p:cNvPr id="75" name="任意多边形 74"/>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392766" y="228514"/>
              <a:ext cx="6411601" cy="5351135"/>
              <a:chOff x="-392766" y="228514"/>
              <a:chExt cx="6411601" cy="5351135"/>
            </a:xfrm>
          </p:grpSpPr>
          <p:sp>
            <p:nvSpPr>
              <p:cNvPr id="78" name="任意多边形 7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5" name="组合 84"/>
          <p:cNvGrpSpPr/>
          <p:nvPr/>
        </p:nvGrpSpPr>
        <p:grpSpPr>
          <a:xfrm>
            <a:off x="3818575" y="1798972"/>
            <a:ext cx="1997023" cy="1996386"/>
            <a:chOff x="-392766" y="228514"/>
            <a:chExt cx="6411601" cy="6409567"/>
          </a:xfrm>
        </p:grpSpPr>
        <p:sp>
          <p:nvSpPr>
            <p:cNvPr id="86" name="任意多边形 8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392766" y="228514"/>
              <a:ext cx="6411601" cy="5351135"/>
              <a:chOff x="-392766" y="228514"/>
              <a:chExt cx="6411601" cy="5351135"/>
            </a:xfrm>
          </p:grpSpPr>
          <p:sp>
            <p:nvSpPr>
              <p:cNvPr id="88" name="任意多边形 8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p:cNvGrpSpPr/>
          <p:nvPr/>
        </p:nvGrpSpPr>
        <p:grpSpPr>
          <a:xfrm>
            <a:off x="4919496" y="1100937"/>
            <a:ext cx="1897809" cy="1897205"/>
            <a:chOff x="-392766" y="228514"/>
            <a:chExt cx="6411601" cy="6409567"/>
          </a:xfrm>
        </p:grpSpPr>
        <p:sp>
          <p:nvSpPr>
            <p:cNvPr id="96" name="任意多边形 9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a:off x="-392766" y="228514"/>
              <a:ext cx="6411601" cy="5351135"/>
              <a:chOff x="-392766" y="228514"/>
              <a:chExt cx="6411601" cy="5351135"/>
            </a:xfrm>
          </p:grpSpPr>
          <p:sp>
            <p:nvSpPr>
              <p:cNvPr id="98" name="任意多边形 9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10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5" name="组合 104"/>
          <p:cNvGrpSpPr/>
          <p:nvPr/>
        </p:nvGrpSpPr>
        <p:grpSpPr>
          <a:xfrm>
            <a:off x="4793008" y="1615397"/>
            <a:ext cx="3392761" cy="3391680"/>
            <a:chOff x="-392766" y="228514"/>
            <a:chExt cx="6411601" cy="6409567"/>
          </a:xfrm>
        </p:grpSpPr>
        <p:sp>
          <p:nvSpPr>
            <p:cNvPr id="106" name="任意多边形 10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392766" y="228514"/>
              <a:ext cx="6411601" cy="5351135"/>
              <a:chOff x="-392766" y="228514"/>
              <a:chExt cx="6411601" cy="5351135"/>
            </a:xfrm>
          </p:grpSpPr>
          <p:sp>
            <p:nvSpPr>
              <p:cNvPr id="108" name="任意多边形 10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11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11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11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11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5" name="组合 114"/>
          <p:cNvGrpSpPr/>
          <p:nvPr/>
        </p:nvGrpSpPr>
        <p:grpSpPr>
          <a:xfrm>
            <a:off x="7710545" y="1476436"/>
            <a:ext cx="2135831" cy="2135151"/>
            <a:chOff x="-392766" y="228514"/>
            <a:chExt cx="6411601" cy="6409567"/>
          </a:xfrm>
        </p:grpSpPr>
        <p:sp>
          <p:nvSpPr>
            <p:cNvPr id="116" name="任意多边形 11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nvGrpSpPr>
          <p:grpSpPr>
            <a:xfrm>
              <a:off x="-392766" y="228514"/>
              <a:ext cx="6411601" cy="5351135"/>
              <a:chOff x="-392766" y="228514"/>
              <a:chExt cx="6411601" cy="5351135"/>
            </a:xfrm>
          </p:grpSpPr>
          <p:sp>
            <p:nvSpPr>
              <p:cNvPr id="118" name="任意多边形 11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11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11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任意多边形 12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12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2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12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5" name="组合 124"/>
          <p:cNvGrpSpPr/>
          <p:nvPr/>
        </p:nvGrpSpPr>
        <p:grpSpPr>
          <a:xfrm>
            <a:off x="9466746" y="1434026"/>
            <a:ext cx="1590765" cy="1590258"/>
            <a:chOff x="-392766" y="228514"/>
            <a:chExt cx="6411601" cy="6409567"/>
          </a:xfrm>
        </p:grpSpPr>
        <p:sp>
          <p:nvSpPr>
            <p:cNvPr id="126" name="任意多边形 12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p:cNvGrpSpPr/>
            <p:nvPr/>
          </p:nvGrpSpPr>
          <p:grpSpPr>
            <a:xfrm>
              <a:off x="-392766" y="228514"/>
              <a:ext cx="6411601" cy="5351135"/>
              <a:chOff x="-392766" y="228514"/>
              <a:chExt cx="6411601" cy="5351135"/>
            </a:xfrm>
          </p:grpSpPr>
          <p:sp>
            <p:nvSpPr>
              <p:cNvPr id="128" name="任意多边形 12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12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12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13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任意多边形 13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任意多边形 13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5" name="组合 134"/>
          <p:cNvGrpSpPr/>
          <p:nvPr/>
        </p:nvGrpSpPr>
        <p:grpSpPr>
          <a:xfrm>
            <a:off x="1448212" y="803564"/>
            <a:ext cx="1151296" cy="1150928"/>
            <a:chOff x="-392766" y="228514"/>
            <a:chExt cx="6411601" cy="6409567"/>
          </a:xfrm>
        </p:grpSpPr>
        <p:sp>
          <p:nvSpPr>
            <p:cNvPr id="136" name="任意多边形 13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392766" y="228514"/>
              <a:ext cx="6411601" cy="5351135"/>
              <a:chOff x="-392766" y="228514"/>
              <a:chExt cx="6411601" cy="5351135"/>
            </a:xfrm>
          </p:grpSpPr>
          <p:sp>
            <p:nvSpPr>
              <p:cNvPr id="138" name="任意多边形 13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13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任意多边形 13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14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14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14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14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5" name="组合 144"/>
          <p:cNvGrpSpPr/>
          <p:nvPr/>
        </p:nvGrpSpPr>
        <p:grpSpPr>
          <a:xfrm>
            <a:off x="3638444" y="1267356"/>
            <a:ext cx="1186667" cy="1186289"/>
            <a:chOff x="-392766" y="228514"/>
            <a:chExt cx="6411601" cy="6409567"/>
          </a:xfrm>
        </p:grpSpPr>
        <p:sp>
          <p:nvSpPr>
            <p:cNvPr id="146" name="任意多边形 14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392766" y="228514"/>
              <a:ext cx="6411601" cy="5351135"/>
              <a:chOff x="-392766" y="228514"/>
              <a:chExt cx="6411601" cy="5351135"/>
            </a:xfrm>
          </p:grpSpPr>
          <p:sp>
            <p:nvSpPr>
              <p:cNvPr id="148" name="任意多边形 14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14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14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15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15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15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15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5" name="组合 154"/>
          <p:cNvGrpSpPr/>
          <p:nvPr/>
        </p:nvGrpSpPr>
        <p:grpSpPr>
          <a:xfrm>
            <a:off x="4209923" y="996159"/>
            <a:ext cx="1146397" cy="1146031"/>
            <a:chOff x="-392766" y="228514"/>
            <a:chExt cx="6411601" cy="6409567"/>
          </a:xfrm>
        </p:grpSpPr>
        <p:sp>
          <p:nvSpPr>
            <p:cNvPr id="156" name="任意多边形 15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392766" y="228514"/>
              <a:ext cx="6411601" cy="5351135"/>
              <a:chOff x="-392766" y="228514"/>
              <a:chExt cx="6411601" cy="5351135"/>
            </a:xfrm>
          </p:grpSpPr>
          <p:sp>
            <p:nvSpPr>
              <p:cNvPr id="158" name="任意多边形 15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15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15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16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16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16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16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5" name="组合 164"/>
          <p:cNvGrpSpPr/>
          <p:nvPr/>
        </p:nvGrpSpPr>
        <p:grpSpPr>
          <a:xfrm>
            <a:off x="6277331" y="827207"/>
            <a:ext cx="1371031" cy="1370594"/>
            <a:chOff x="-392766" y="228514"/>
            <a:chExt cx="6411601" cy="6409567"/>
          </a:xfrm>
        </p:grpSpPr>
        <p:sp>
          <p:nvSpPr>
            <p:cNvPr id="166" name="任意多边形 16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392766" y="228514"/>
              <a:ext cx="6411601" cy="5351135"/>
              <a:chOff x="-392766" y="228514"/>
              <a:chExt cx="6411601" cy="5351135"/>
            </a:xfrm>
          </p:grpSpPr>
          <p:sp>
            <p:nvSpPr>
              <p:cNvPr id="168" name="任意多边形 16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16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16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17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任意多边形 17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17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17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5" name="组合 174"/>
          <p:cNvGrpSpPr/>
          <p:nvPr/>
        </p:nvGrpSpPr>
        <p:grpSpPr>
          <a:xfrm>
            <a:off x="7114965" y="1086152"/>
            <a:ext cx="1556040" cy="1555544"/>
            <a:chOff x="-392766" y="228514"/>
            <a:chExt cx="6411601" cy="6409567"/>
          </a:xfrm>
        </p:grpSpPr>
        <p:sp>
          <p:nvSpPr>
            <p:cNvPr id="176" name="任意多边形 17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7" name="组合 176"/>
            <p:cNvGrpSpPr/>
            <p:nvPr/>
          </p:nvGrpSpPr>
          <p:grpSpPr>
            <a:xfrm>
              <a:off x="-392766" y="228514"/>
              <a:ext cx="6411601" cy="5351135"/>
              <a:chOff x="-392766" y="228514"/>
              <a:chExt cx="6411601" cy="5351135"/>
            </a:xfrm>
          </p:grpSpPr>
          <p:sp>
            <p:nvSpPr>
              <p:cNvPr id="178" name="任意多边形 17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17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17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18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18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18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5" name="组合 184"/>
          <p:cNvGrpSpPr/>
          <p:nvPr/>
        </p:nvGrpSpPr>
        <p:grpSpPr>
          <a:xfrm>
            <a:off x="9564153" y="1009501"/>
            <a:ext cx="858758" cy="858484"/>
            <a:chOff x="-392766" y="228514"/>
            <a:chExt cx="6411601" cy="6409567"/>
          </a:xfrm>
        </p:grpSpPr>
        <p:sp>
          <p:nvSpPr>
            <p:cNvPr id="186" name="任意多边形 18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7" name="组合 186"/>
            <p:cNvGrpSpPr/>
            <p:nvPr/>
          </p:nvGrpSpPr>
          <p:grpSpPr>
            <a:xfrm>
              <a:off x="-392766" y="228514"/>
              <a:ext cx="6411601" cy="5351135"/>
              <a:chOff x="-392766" y="228514"/>
              <a:chExt cx="6411601" cy="5351135"/>
            </a:xfrm>
          </p:grpSpPr>
          <p:sp>
            <p:nvSpPr>
              <p:cNvPr id="188" name="任意多边形 18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5" name="组合 194"/>
          <p:cNvGrpSpPr/>
          <p:nvPr/>
        </p:nvGrpSpPr>
        <p:grpSpPr>
          <a:xfrm>
            <a:off x="10479594" y="737470"/>
            <a:ext cx="1247952" cy="1247554"/>
            <a:chOff x="-392766" y="228514"/>
            <a:chExt cx="6411601" cy="6409567"/>
          </a:xfrm>
        </p:grpSpPr>
        <p:sp>
          <p:nvSpPr>
            <p:cNvPr id="196" name="任意多边形 19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7" name="组合 196"/>
            <p:cNvGrpSpPr/>
            <p:nvPr/>
          </p:nvGrpSpPr>
          <p:grpSpPr>
            <a:xfrm>
              <a:off x="-392766" y="228514"/>
              <a:ext cx="6411601" cy="5351135"/>
              <a:chOff x="-392766" y="228514"/>
              <a:chExt cx="6411601" cy="5351135"/>
            </a:xfrm>
          </p:grpSpPr>
          <p:sp>
            <p:nvSpPr>
              <p:cNvPr id="198" name="任意多边形 19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19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19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20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任意多边形 20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20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20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5" name="组合 204"/>
          <p:cNvGrpSpPr/>
          <p:nvPr/>
        </p:nvGrpSpPr>
        <p:grpSpPr>
          <a:xfrm>
            <a:off x="347758" y="1162482"/>
            <a:ext cx="727289" cy="727057"/>
            <a:chOff x="-392766" y="228514"/>
            <a:chExt cx="6411601" cy="6409567"/>
          </a:xfrm>
        </p:grpSpPr>
        <p:sp>
          <p:nvSpPr>
            <p:cNvPr id="206" name="任意多边形 20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7" name="组合 206"/>
            <p:cNvGrpSpPr/>
            <p:nvPr/>
          </p:nvGrpSpPr>
          <p:grpSpPr>
            <a:xfrm>
              <a:off x="-392766" y="228514"/>
              <a:ext cx="6411601" cy="5351135"/>
              <a:chOff x="-392766" y="228514"/>
              <a:chExt cx="6411601" cy="5351135"/>
            </a:xfrm>
          </p:grpSpPr>
          <p:sp>
            <p:nvSpPr>
              <p:cNvPr id="208" name="任意多边形 20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20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20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21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21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21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21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5" name="组合 214"/>
          <p:cNvGrpSpPr/>
          <p:nvPr/>
        </p:nvGrpSpPr>
        <p:grpSpPr>
          <a:xfrm>
            <a:off x="1093432" y="599701"/>
            <a:ext cx="379244" cy="379122"/>
            <a:chOff x="-392766" y="228514"/>
            <a:chExt cx="6411601" cy="6409567"/>
          </a:xfrm>
        </p:grpSpPr>
        <p:sp>
          <p:nvSpPr>
            <p:cNvPr id="216" name="任意多边形 21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p:cNvGrpSpPr/>
            <p:nvPr/>
          </p:nvGrpSpPr>
          <p:grpSpPr>
            <a:xfrm>
              <a:off x="-392766" y="228514"/>
              <a:ext cx="6411601" cy="5351135"/>
              <a:chOff x="-392766" y="228514"/>
              <a:chExt cx="6411601" cy="5351135"/>
            </a:xfrm>
          </p:grpSpPr>
          <p:sp>
            <p:nvSpPr>
              <p:cNvPr id="218" name="任意多边形 21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21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21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22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22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22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22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5" name="组合 224"/>
          <p:cNvGrpSpPr/>
          <p:nvPr/>
        </p:nvGrpSpPr>
        <p:grpSpPr>
          <a:xfrm>
            <a:off x="2540227" y="842554"/>
            <a:ext cx="379244" cy="379122"/>
            <a:chOff x="-392766" y="228514"/>
            <a:chExt cx="6411601" cy="6409567"/>
          </a:xfrm>
        </p:grpSpPr>
        <p:sp>
          <p:nvSpPr>
            <p:cNvPr id="226" name="任意多边形 22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7" name="组合 226"/>
            <p:cNvGrpSpPr/>
            <p:nvPr/>
          </p:nvGrpSpPr>
          <p:grpSpPr>
            <a:xfrm>
              <a:off x="-392766" y="228514"/>
              <a:ext cx="6411601" cy="5351135"/>
              <a:chOff x="-392766" y="228514"/>
              <a:chExt cx="6411601" cy="5351135"/>
            </a:xfrm>
          </p:grpSpPr>
          <p:sp>
            <p:nvSpPr>
              <p:cNvPr id="228" name="任意多边形 22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22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22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23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5" name="组合 234"/>
          <p:cNvGrpSpPr/>
          <p:nvPr/>
        </p:nvGrpSpPr>
        <p:grpSpPr>
          <a:xfrm>
            <a:off x="4080992" y="887117"/>
            <a:ext cx="379244" cy="379122"/>
            <a:chOff x="-392766" y="228514"/>
            <a:chExt cx="6411601" cy="6409567"/>
          </a:xfrm>
        </p:grpSpPr>
        <p:sp>
          <p:nvSpPr>
            <p:cNvPr id="236" name="任意多边形 23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7" name="组合 236"/>
            <p:cNvGrpSpPr/>
            <p:nvPr/>
          </p:nvGrpSpPr>
          <p:grpSpPr>
            <a:xfrm>
              <a:off x="-392766" y="228514"/>
              <a:ext cx="6411601" cy="5351135"/>
              <a:chOff x="-392766" y="228514"/>
              <a:chExt cx="6411601" cy="5351135"/>
            </a:xfrm>
          </p:grpSpPr>
          <p:sp>
            <p:nvSpPr>
              <p:cNvPr id="238" name="任意多边形 23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23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23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24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24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24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24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5" name="组合 244"/>
          <p:cNvGrpSpPr/>
          <p:nvPr/>
        </p:nvGrpSpPr>
        <p:grpSpPr>
          <a:xfrm>
            <a:off x="5411615" y="975004"/>
            <a:ext cx="335223" cy="335115"/>
            <a:chOff x="-392766" y="228514"/>
            <a:chExt cx="6411601" cy="6409567"/>
          </a:xfrm>
        </p:grpSpPr>
        <p:sp>
          <p:nvSpPr>
            <p:cNvPr id="246" name="任意多边形 24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7" name="组合 246"/>
            <p:cNvGrpSpPr/>
            <p:nvPr/>
          </p:nvGrpSpPr>
          <p:grpSpPr>
            <a:xfrm>
              <a:off x="-392766" y="228514"/>
              <a:ext cx="6411601" cy="5351135"/>
              <a:chOff x="-392766" y="228514"/>
              <a:chExt cx="6411601" cy="5351135"/>
            </a:xfrm>
          </p:grpSpPr>
          <p:sp>
            <p:nvSpPr>
              <p:cNvPr id="248" name="任意多边形 24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24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任意多边形 24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25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25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任意多边形 25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任意多边形 25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5" name="组合 254"/>
          <p:cNvGrpSpPr/>
          <p:nvPr/>
        </p:nvGrpSpPr>
        <p:grpSpPr>
          <a:xfrm>
            <a:off x="5859289" y="701295"/>
            <a:ext cx="926137" cy="925839"/>
            <a:chOff x="-392766" y="228514"/>
            <a:chExt cx="6411601" cy="6409567"/>
          </a:xfrm>
        </p:grpSpPr>
        <p:sp>
          <p:nvSpPr>
            <p:cNvPr id="256" name="任意多边形 25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a:off x="-392766" y="228514"/>
              <a:ext cx="6411601" cy="5351135"/>
              <a:chOff x="-392766" y="228514"/>
              <a:chExt cx="6411601" cy="5351135"/>
            </a:xfrm>
          </p:grpSpPr>
          <p:sp>
            <p:nvSpPr>
              <p:cNvPr id="258" name="任意多边形 25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任意多边形 25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25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26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26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26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5" name="组合 264"/>
          <p:cNvGrpSpPr/>
          <p:nvPr/>
        </p:nvGrpSpPr>
        <p:grpSpPr>
          <a:xfrm>
            <a:off x="7570700" y="579917"/>
            <a:ext cx="643630" cy="643423"/>
            <a:chOff x="-392766" y="228514"/>
            <a:chExt cx="6411601" cy="6409567"/>
          </a:xfrm>
        </p:grpSpPr>
        <p:sp>
          <p:nvSpPr>
            <p:cNvPr id="266" name="任意多边形 26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7" name="组合 266"/>
            <p:cNvGrpSpPr/>
            <p:nvPr/>
          </p:nvGrpSpPr>
          <p:grpSpPr>
            <a:xfrm>
              <a:off x="-392766" y="228514"/>
              <a:ext cx="6411601" cy="5351135"/>
              <a:chOff x="-392766" y="228514"/>
              <a:chExt cx="6411601" cy="5351135"/>
            </a:xfrm>
          </p:grpSpPr>
          <p:sp>
            <p:nvSpPr>
              <p:cNvPr id="268" name="任意多边形 26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任意多边形 26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任意多边形 26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27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任意多边形 27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任意多边形 27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27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75" name="组合 274"/>
          <p:cNvGrpSpPr/>
          <p:nvPr/>
        </p:nvGrpSpPr>
        <p:grpSpPr>
          <a:xfrm>
            <a:off x="8734378" y="719101"/>
            <a:ext cx="765478" cy="765232"/>
            <a:chOff x="-392766" y="228514"/>
            <a:chExt cx="6411601" cy="6409567"/>
          </a:xfrm>
        </p:grpSpPr>
        <p:sp>
          <p:nvSpPr>
            <p:cNvPr id="276" name="任意多边形 27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276"/>
            <p:cNvGrpSpPr/>
            <p:nvPr/>
          </p:nvGrpSpPr>
          <p:grpSpPr>
            <a:xfrm>
              <a:off x="-392766" y="228514"/>
              <a:ext cx="6411601" cy="5351135"/>
              <a:chOff x="-392766" y="228514"/>
              <a:chExt cx="6411601" cy="5351135"/>
            </a:xfrm>
          </p:grpSpPr>
          <p:sp>
            <p:nvSpPr>
              <p:cNvPr id="278" name="任意多边形 27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任意多边形 27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任意多边形 27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任意多边形 28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任意多边形 28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28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任意多边形 28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5" name="组合 284"/>
          <p:cNvGrpSpPr/>
          <p:nvPr/>
        </p:nvGrpSpPr>
        <p:grpSpPr>
          <a:xfrm>
            <a:off x="10342934" y="743834"/>
            <a:ext cx="588427" cy="588238"/>
            <a:chOff x="-392766" y="228514"/>
            <a:chExt cx="6411601" cy="6409567"/>
          </a:xfrm>
        </p:grpSpPr>
        <p:sp>
          <p:nvSpPr>
            <p:cNvPr id="286" name="任意多边形 28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7" name="组合 286"/>
            <p:cNvGrpSpPr/>
            <p:nvPr/>
          </p:nvGrpSpPr>
          <p:grpSpPr>
            <a:xfrm>
              <a:off x="-392766" y="228514"/>
              <a:ext cx="6411601" cy="5351135"/>
              <a:chOff x="-392766" y="228514"/>
              <a:chExt cx="6411601" cy="5351135"/>
            </a:xfrm>
          </p:grpSpPr>
          <p:sp>
            <p:nvSpPr>
              <p:cNvPr id="288" name="任意多边形 28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28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任意多边形 28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任意多边形 29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任意多边形 29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任意多边形 29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任意多边形 29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5" name="组合 294"/>
          <p:cNvGrpSpPr/>
          <p:nvPr/>
        </p:nvGrpSpPr>
        <p:grpSpPr>
          <a:xfrm>
            <a:off x="11762755" y="557377"/>
            <a:ext cx="221116" cy="221044"/>
            <a:chOff x="-392766" y="228514"/>
            <a:chExt cx="6411601" cy="6409567"/>
          </a:xfrm>
        </p:grpSpPr>
        <p:sp>
          <p:nvSpPr>
            <p:cNvPr id="296" name="任意多边形 29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7" name="组合 296"/>
            <p:cNvGrpSpPr/>
            <p:nvPr/>
          </p:nvGrpSpPr>
          <p:grpSpPr>
            <a:xfrm>
              <a:off x="-392766" y="228514"/>
              <a:ext cx="6411601" cy="5351135"/>
              <a:chOff x="-392766" y="228514"/>
              <a:chExt cx="6411601" cy="5351135"/>
            </a:xfrm>
          </p:grpSpPr>
          <p:sp>
            <p:nvSpPr>
              <p:cNvPr id="298" name="任意多边形 29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任意多边形 29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任意多边形 29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任意多边形 30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任意多边形 30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任意多边形 30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任意多边形 30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5" name="组合 304"/>
          <p:cNvGrpSpPr/>
          <p:nvPr/>
        </p:nvGrpSpPr>
        <p:grpSpPr>
          <a:xfrm>
            <a:off x="2026707" y="420629"/>
            <a:ext cx="192386" cy="192324"/>
            <a:chOff x="-392766" y="228514"/>
            <a:chExt cx="6411601" cy="6409567"/>
          </a:xfrm>
        </p:grpSpPr>
        <p:sp>
          <p:nvSpPr>
            <p:cNvPr id="306" name="任意多边形 30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7" name="组合 306"/>
            <p:cNvGrpSpPr/>
            <p:nvPr/>
          </p:nvGrpSpPr>
          <p:grpSpPr>
            <a:xfrm>
              <a:off x="-392766" y="228514"/>
              <a:ext cx="6411601" cy="5351135"/>
              <a:chOff x="-392766" y="228514"/>
              <a:chExt cx="6411601" cy="5351135"/>
            </a:xfrm>
          </p:grpSpPr>
          <p:sp>
            <p:nvSpPr>
              <p:cNvPr id="308" name="任意多边形 30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任意多边形 30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任意多边形 30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任意多边形 31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任意多边形 31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任意多边形 31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任意多边形 31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5" name="组合 314"/>
          <p:cNvGrpSpPr/>
          <p:nvPr/>
        </p:nvGrpSpPr>
        <p:grpSpPr>
          <a:xfrm>
            <a:off x="3168418" y="478741"/>
            <a:ext cx="192386" cy="192324"/>
            <a:chOff x="-392766" y="228514"/>
            <a:chExt cx="6411601" cy="6409567"/>
          </a:xfrm>
        </p:grpSpPr>
        <p:sp>
          <p:nvSpPr>
            <p:cNvPr id="316" name="任意多边形 31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7" name="组合 316"/>
            <p:cNvGrpSpPr/>
            <p:nvPr/>
          </p:nvGrpSpPr>
          <p:grpSpPr>
            <a:xfrm>
              <a:off x="-392766" y="228514"/>
              <a:ext cx="6411601" cy="5351135"/>
              <a:chOff x="-392766" y="228514"/>
              <a:chExt cx="6411601" cy="5351135"/>
            </a:xfrm>
          </p:grpSpPr>
          <p:sp>
            <p:nvSpPr>
              <p:cNvPr id="318" name="任意多边形 31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任意多边形 31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任意多边形 31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任意多边形 32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任意多边形 32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任意多边形 32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任意多边形 32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25" name="组合 324"/>
          <p:cNvGrpSpPr/>
          <p:nvPr/>
        </p:nvGrpSpPr>
        <p:grpSpPr>
          <a:xfrm>
            <a:off x="4244859" y="125401"/>
            <a:ext cx="192386" cy="192324"/>
            <a:chOff x="-392766" y="228514"/>
            <a:chExt cx="6411601" cy="6409567"/>
          </a:xfrm>
        </p:grpSpPr>
        <p:sp>
          <p:nvSpPr>
            <p:cNvPr id="326" name="任意多边形 32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7" name="组合 326"/>
            <p:cNvGrpSpPr/>
            <p:nvPr/>
          </p:nvGrpSpPr>
          <p:grpSpPr>
            <a:xfrm>
              <a:off x="-392766" y="228514"/>
              <a:ext cx="6411601" cy="5351135"/>
              <a:chOff x="-392766" y="228514"/>
              <a:chExt cx="6411601" cy="5351135"/>
            </a:xfrm>
          </p:grpSpPr>
          <p:sp>
            <p:nvSpPr>
              <p:cNvPr id="328" name="任意多边形 32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任意多边形 32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任意多边形 32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任意多边形 33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33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任意多边形 33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任意多边形 33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5" name="组合 334"/>
          <p:cNvGrpSpPr/>
          <p:nvPr/>
        </p:nvGrpSpPr>
        <p:grpSpPr>
          <a:xfrm>
            <a:off x="5040111" y="448694"/>
            <a:ext cx="192386" cy="192324"/>
            <a:chOff x="-392766" y="228514"/>
            <a:chExt cx="6411601" cy="6409567"/>
          </a:xfrm>
        </p:grpSpPr>
        <p:sp>
          <p:nvSpPr>
            <p:cNvPr id="336" name="任意多边形 33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7" name="组合 336"/>
            <p:cNvGrpSpPr/>
            <p:nvPr/>
          </p:nvGrpSpPr>
          <p:grpSpPr>
            <a:xfrm>
              <a:off x="-392766" y="228514"/>
              <a:ext cx="6411601" cy="5351135"/>
              <a:chOff x="-392766" y="228514"/>
              <a:chExt cx="6411601" cy="5351135"/>
            </a:xfrm>
          </p:grpSpPr>
          <p:sp>
            <p:nvSpPr>
              <p:cNvPr id="338" name="任意多边形 33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33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33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34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任意多边形 34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任意多边形 34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34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5" name="组合 344"/>
          <p:cNvGrpSpPr/>
          <p:nvPr/>
        </p:nvGrpSpPr>
        <p:grpSpPr>
          <a:xfrm>
            <a:off x="6198278" y="184516"/>
            <a:ext cx="192386" cy="192324"/>
            <a:chOff x="-392766" y="228514"/>
            <a:chExt cx="6411601" cy="6409567"/>
          </a:xfrm>
        </p:grpSpPr>
        <p:sp>
          <p:nvSpPr>
            <p:cNvPr id="346" name="任意多边形 34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7" name="组合 346"/>
            <p:cNvGrpSpPr/>
            <p:nvPr/>
          </p:nvGrpSpPr>
          <p:grpSpPr>
            <a:xfrm>
              <a:off x="-392766" y="228514"/>
              <a:ext cx="6411601" cy="5351135"/>
              <a:chOff x="-392766" y="228514"/>
              <a:chExt cx="6411601" cy="5351135"/>
            </a:xfrm>
          </p:grpSpPr>
          <p:sp>
            <p:nvSpPr>
              <p:cNvPr id="348" name="任意多边形 34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任意多边形 34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任意多边形 34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任意多边形 35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任意多边形 35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任意多边形 35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任意多边形 35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5" name="组合 354"/>
          <p:cNvGrpSpPr/>
          <p:nvPr/>
        </p:nvGrpSpPr>
        <p:grpSpPr>
          <a:xfrm>
            <a:off x="7365989" y="489312"/>
            <a:ext cx="192386" cy="192324"/>
            <a:chOff x="-392766" y="228514"/>
            <a:chExt cx="6411601" cy="6409567"/>
          </a:xfrm>
        </p:grpSpPr>
        <p:sp>
          <p:nvSpPr>
            <p:cNvPr id="356" name="任意多边形 35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7" name="组合 356"/>
            <p:cNvGrpSpPr/>
            <p:nvPr/>
          </p:nvGrpSpPr>
          <p:grpSpPr>
            <a:xfrm>
              <a:off x="-392766" y="228514"/>
              <a:ext cx="6411601" cy="5351135"/>
              <a:chOff x="-392766" y="228514"/>
              <a:chExt cx="6411601" cy="5351135"/>
            </a:xfrm>
          </p:grpSpPr>
          <p:sp>
            <p:nvSpPr>
              <p:cNvPr id="358" name="任意多边形 35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任意多边形 35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任意多边形 35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任意多边形 36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任意多边形 36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任意多边形 36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任意多边形 36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5" name="组合 364"/>
          <p:cNvGrpSpPr/>
          <p:nvPr/>
        </p:nvGrpSpPr>
        <p:grpSpPr>
          <a:xfrm>
            <a:off x="9174070" y="12259"/>
            <a:ext cx="192386" cy="192324"/>
            <a:chOff x="-392766" y="228514"/>
            <a:chExt cx="6411601" cy="6409567"/>
          </a:xfrm>
        </p:grpSpPr>
        <p:sp>
          <p:nvSpPr>
            <p:cNvPr id="366" name="任意多边形 36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7" name="组合 366"/>
            <p:cNvGrpSpPr/>
            <p:nvPr/>
          </p:nvGrpSpPr>
          <p:grpSpPr>
            <a:xfrm>
              <a:off x="-392766" y="228514"/>
              <a:ext cx="6411601" cy="5351135"/>
              <a:chOff x="-392766" y="228514"/>
              <a:chExt cx="6411601" cy="5351135"/>
            </a:xfrm>
          </p:grpSpPr>
          <p:sp>
            <p:nvSpPr>
              <p:cNvPr id="368" name="任意多边形 36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任意多边形 36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任意多边形 36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任意多边形 37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任意多边形 37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任意多边形 37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37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5" name="组合 374"/>
          <p:cNvGrpSpPr/>
          <p:nvPr/>
        </p:nvGrpSpPr>
        <p:grpSpPr>
          <a:xfrm>
            <a:off x="9234813" y="641961"/>
            <a:ext cx="192386" cy="192324"/>
            <a:chOff x="-392766" y="228514"/>
            <a:chExt cx="6411601" cy="6409567"/>
          </a:xfrm>
        </p:grpSpPr>
        <p:sp>
          <p:nvSpPr>
            <p:cNvPr id="376" name="任意多边形 37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7" name="组合 376"/>
            <p:cNvGrpSpPr/>
            <p:nvPr/>
          </p:nvGrpSpPr>
          <p:grpSpPr>
            <a:xfrm>
              <a:off x="-392766" y="228514"/>
              <a:ext cx="6411601" cy="5351135"/>
              <a:chOff x="-392766" y="228514"/>
              <a:chExt cx="6411601" cy="5351135"/>
            </a:xfrm>
          </p:grpSpPr>
          <p:sp>
            <p:nvSpPr>
              <p:cNvPr id="378" name="任意多边形 37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任意多边形 37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任意多边形 37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任意多边形 38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任意多边形 38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任意多边形 38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任意多边形 38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5" name="组合 384"/>
          <p:cNvGrpSpPr/>
          <p:nvPr/>
        </p:nvGrpSpPr>
        <p:grpSpPr>
          <a:xfrm>
            <a:off x="8270931" y="347843"/>
            <a:ext cx="192386" cy="192324"/>
            <a:chOff x="-392766" y="228514"/>
            <a:chExt cx="6411601" cy="6409567"/>
          </a:xfrm>
        </p:grpSpPr>
        <p:sp>
          <p:nvSpPr>
            <p:cNvPr id="386" name="任意多边形 38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7" name="组合 386"/>
            <p:cNvGrpSpPr/>
            <p:nvPr/>
          </p:nvGrpSpPr>
          <p:grpSpPr>
            <a:xfrm>
              <a:off x="-392766" y="228514"/>
              <a:ext cx="6411601" cy="5351135"/>
              <a:chOff x="-392766" y="228514"/>
              <a:chExt cx="6411601" cy="5351135"/>
            </a:xfrm>
          </p:grpSpPr>
          <p:sp>
            <p:nvSpPr>
              <p:cNvPr id="388" name="任意多边形 38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任意多边形 38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任意多边形 38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任意多边形 39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任意多边形 39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任意多边形 39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任意多边形 39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95" name="组合 394"/>
          <p:cNvGrpSpPr/>
          <p:nvPr/>
        </p:nvGrpSpPr>
        <p:grpSpPr>
          <a:xfrm>
            <a:off x="9987833" y="631793"/>
            <a:ext cx="192386" cy="192324"/>
            <a:chOff x="-392766" y="228514"/>
            <a:chExt cx="6411601" cy="6409567"/>
          </a:xfrm>
        </p:grpSpPr>
        <p:sp>
          <p:nvSpPr>
            <p:cNvPr id="396" name="任意多边形 39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7" name="组合 396"/>
            <p:cNvGrpSpPr/>
            <p:nvPr/>
          </p:nvGrpSpPr>
          <p:grpSpPr>
            <a:xfrm>
              <a:off x="-392766" y="228514"/>
              <a:ext cx="6411601" cy="5351135"/>
              <a:chOff x="-392766" y="228514"/>
              <a:chExt cx="6411601" cy="5351135"/>
            </a:xfrm>
          </p:grpSpPr>
          <p:sp>
            <p:nvSpPr>
              <p:cNvPr id="398" name="任意多边形 39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任意多边形 39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任意多边形 39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任意多边形 40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任意多边形 40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任意多边形 40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任意多边形 40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05" name="组合 404"/>
          <p:cNvGrpSpPr/>
          <p:nvPr/>
        </p:nvGrpSpPr>
        <p:grpSpPr>
          <a:xfrm>
            <a:off x="10650245" y="62385"/>
            <a:ext cx="192386" cy="192324"/>
            <a:chOff x="-392766" y="228514"/>
            <a:chExt cx="6411601" cy="6409567"/>
          </a:xfrm>
        </p:grpSpPr>
        <p:sp>
          <p:nvSpPr>
            <p:cNvPr id="406" name="任意多边形 40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7" name="组合 406"/>
            <p:cNvGrpSpPr/>
            <p:nvPr/>
          </p:nvGrpSpPr>
          <p:grpSpPr>
            <a:xfrm>
              <a:off x="-392766" y="228514"/>
              <a:ext cx="6411601" cy="5351135"/>
              <a:chOff x="-392766" y="228514"/>
              <a:chExt cx="6411601" cy="5351135"/>
            </a:xfrm>
          </p:grpSpPr>
          <p:sp>
            <p:nvSpPr>
              <p:cNvPr id="408" name="任意多边形 40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任意多边形 40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任意多边形 40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41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任意多边形 41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41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任意多边形 41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15" name="组合 414"/>
          <p:cNvGrpSpPr/>
          <p:nvPr/>
        </p:nvGrpSpPr>
        <p:grpSpPr>
          <a:xfrm>
            <a:off x="11318415" y="459452"/>
            <a:ext cx="192386" cy="192324"/>
            <a:chOff x="-392766" y="228514"/>
            <a:chExt cx="6411601" cy="6409567"/>
          </a:xfrm>
        </p:grpSpPr>
        <p:sp>
          <p:nvSpPr>
            <p:cNvPr id="416" name="任意多边形 41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7" name="组合 416"/>
            <p:cNvGrpSpPr/>
            <p:nvPr/>
          </p:nvGrpSpPr>
          <p:grpSpPr>
            <a:xfrm>
              <a:off x="-392766" y="228514"/>
              <a:ext cx="6411601" cy="5351135"/>
              <a:chOff x="-392766" y="228514"/>
              <a:chExt cx="6411601" cy="5351135"/>
            </a:xfrm>
          </p:grpSpPr>
          <p:sp>
            <p:nvSpPr>
              <p:cNvPr id="418" name="任意多边形 41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任意多边形 41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任意多边形 41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任意多边形 42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任意多边形 42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任意多边形 42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任意多边形 42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25" name="组合 424"/>
          <p:cNvGrpSpPr/>
          <p:nvPr/>
        </p:nvGrpSpPr>
        <p:grpSpPr>
          <a:xfrm>
            <a:off x="81841" y="133976"/>
            <a:ext cx="192386" cy="192324"/>
            <a:chOff x="-392766" y="228514"/>
            <a:chExt cx="6411601" cy="6409567"/>
          </a:xfrm>
        </p:grpSpPr>
        <p:sp>
          <p:nvSpPr>
            <p:cNvPr id="426" name="任意多边形 42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7" name="组合 426"/>
            <p:cNvGrpSpPr/>
            <p:nvPr/>
          </p:nvGrpSpPr>
          <p:grpSpPr>
            <a:xfrm>
              <a:off x="-392766" y="228514"/>
              <a:ext cx="6411601" cy="5351135"/>
              <a:chOff x="-392766" y="228514"/>
              <a:chExt cx="6411601" cy="5351135"/>
            </a:xfrm>
          </p:grpSpPr>
          <p:sp>
            <p:nvSpPr>
              <p:cNvPr id="428" name="任意多边形 42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任意多边形 42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任意多边形 42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任意多边形 43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43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43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43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5" name="组合 434"/>
          <p:cNvGrpSpPr/>
          <p:nvPr/>
        </p:nvGrpSpPr>
        <p:grpSpPr>
          <a:xfrm>
            <a:off x="307639" y="694808"/>
            <a:ext cx="329967" cy="329861"/>
            <a:chOff x="-392766" y="228514"/>
            <a:chExt cx="6411601" cy="6409567"/>
          </a:xfrm>
        </p:grpSpPr>
        <p:sp>
          <p:nvSpPr>
            <p:cNvPr id="436" name="任意多边形 435"/>
            <p:cNvSpPr/>
            <p:nvPr/>
          </p:nvSpPr>
          <p:spPr>
            <a:xfrm rot="8100000" flipH="1">
              <a:off x="1652609" y="4052777"/>
              <a:ext cx="1226026" cy="2585304"/>
            </a:xfrm>
            <a:custGeom>
              <a:avLst/>
              <a:gdLst>
                <a:gd name="connsiteX0" fmla="*/ 762518 w 762518"/>
                <a:gd name="connsiteY0" fmla="*/ 1607910 h 1607910"/>
                <a:gd name="connsiteX1" fmla="*/ 762517 w 762518"/>
                <a:gd name="connsiteY1" fmla="*/ 0 h 1607910"/>
                <a:gd name="connsiteX2" fmla="*/ 736668 w 762518"/>
                <a:gd name="connsiteY2" fmla="*/ 11997 h 1607910"/>
                <a:gd name="connsiteX3" fmla="*/ 356698 w 762518"/>
                <a:gd name="connsiteY3" fmla="*/ 292164 h 1607910"/>
                <a:gd name="connsiteX4" fmla="*/ 11877 w 762518"/>
                <a:gd name="connsiteY4" fmla="*/ 811436 h 1607910"/>
                <a:gd name="connsiteX5" fmla="*/ 0 w 762518"/>
                <a:gd name="connsiteY5" fmla="*/ 845392 h 1607910"/>
                <a:gd name="connsiteX6" fmla="*/ 762518 w 762518"/>
                <a:gd name="connsiteY6" fmla="*/ 1607910 h 16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18" h="1607910">
                  <a:moveTo>
                    <a:pt x="762518" y="1607910"/>
                  </a:moveTo>
                  <a:lnTo>
                    <a:pt x="762517" y="0"/>
                  </a:lnTo>
                  <a:lnTo>
                    <a:pt x="736668" y="11997"/>
                  </a:lnTo>
                  <a:cubicBezTo>
                    <a:pt x="599968" y="83835"/>
                    <a:pt x="471638" y="177223"/>
                    <a:pt x="356698" y="292164"/>
                  </a:cubicBezTo>
                  <a:cubicBezTo>
                    <a:pt x="203444" y="445417"/>
                    <a:pt x="88504" y="622475"/>
                    <a:pt x="11877" y="811436"/>
                  </a:cubicBezTo>
                  <a:lnTo>
                    <a:pt x="0" y="845392"/>
                  </a:lnTo>
                  <a:lnTo>
                    <a:pt x="762518" y="1607910"/>
                  </a:lnTo>
                  <a:close/>
                </a:path>
              </a:pathLst>
            </a:custGeom>
            <a:solidFill>
              <a:srgbClr val="FFD55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7" name="组合 436"/>
            <p:cNvGrpSpPr/>
            <p:nvPr/>
          </p:nvGrpSpPr>
          <p:grpSpPr>
            <a:xfrm>
              <a:off x="-392766" y="228514"/>
              <a:ext cx="6411601" cy="5351135"/>
              <a:chOff x="-392766" y="228514"/>
              <a:chExt cx="6411601" cy="5351135"/>
            </a:xfrm>
          </p:grpSpPr>
          <p:sp>
            <p:nvSpPr>
              <p:cNvPr id="438" name="任意多边形 437"/>
              <p:cNvSpPr/>
              <p:nvPr/>
            </p:nvSpPr>
            <p:spPr>
              <a:xfrm rot="8100000" flipH="1">
                <a:off x="2756466" y="228514"/>
                <a:ext cx="1220696" cy="2567855"/>
              </a:xfrm>
              <a:custGeom>
                <a:avLst/>
                <a:gdLst>
                  <a:gd name="connsiteX0" fmla="*/ 405010 w 759203"/>
                  <a:gd name="connsiteY0" fmla="*/ 1305270 h 1597058"/>
                  <a:gd name="connsiteX1" fmla="*/ 749831 w 759203"/>
                  <a:gd name="connsiteY1" fmla="*/ 785998 h 1597058"/>
                  <a:gd name="connsiteX2" fmla="*/ 759203 w 759203"/>
                  <a:gd name="connsiteY2" fmla="*/ 759203 h 1597058"/>
                  <a:gd name="connsiteX3" fmla="*/ 0 w 759203"/>
                  <a:gd name="connsiteY3" fmla="*/ 0 h 1597058"/>
                  <a:gd name="connsiteX4" fmla="*/ 0 w 759203"/>
                  <a:gd name="connsiteY4" fmla="*/ 1597058 h 1597058"/>
                  <a:gd name="connsiteX5" fmla="*/ 25040 w 759203"/>
                  <a:gd name="connsiteY5" fmla="*/ 1585436 h 1597058"/>
                  <a:gd name="connsiteX6" fmla="*/ 405010 w 759203"/>
                  <a:gd name="connsiteY6" fmla="*/ 1305270 h 159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203" h="1597058">
                    <a:moveTo>
                      <a:pt x="405010" y="1305270"/>
                    </a:moveTo>
                    <a:cubicBezTo>
                      <a:pt x="558263" y="1152017"/>
                      <a:pt x="673203" y="974958"/>
                      <a:pt x="749831" y="785998"/>
                    </a:cubicBezTo>
                    <a:lnTo>
                      <a:pt x="759203" y="759203"/>
                    </a:lnTo>
                    <a:lnTo>
                      <a:pt x="0" y="0"/>
                    </a:lnTo>
                    <a:lnTo>
                      <a:pt x="0" y="1597058"/>
                    </a:lnTo>
                    <a:lnTo>
                      <a:pt x="25040" y="1585436"/>
                    </a:lnTo>
                    <a:cubicBezTo>
                      <a:pt x="161739" y="1513599"/>
                      <a:pt x="290070" y="1420210"/>
                      <a:pt x="405010" y="1305270"/>
                    </a:cubicBezTo>
                    <a:close/>
                  </a:path>
                </a:pathLst>
              </a:custGeom>
              <a:solidFill>
                <a:srgbClr val="68C39F">
                  <a:alpha val="3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438"/>
              <p:cNvSpPr/>
              <p:nvPr/>
            </p:nvSpPr>
            <p:spPr>
              <a:xfrm rot="8100000" flipH="1">
                <a:off x="896723" y="1282349"/>
                <a:ext cx="1806472" cy="1934974"/>
              </a:xfrm>
              <a:custGeom>
                <a:avLst/>
                <a:gdLst>
                  <a:gd name="connsiteX0" fmla="*/ 1123521 w 1123521"/>
                  <a:gd name="connsiteY0" fmla="*/ 1068888 h 1203443"/>
                  <a:gd name="connsiteX1" fmla="*/ 1123521 w 1123521"/>
                  <a:gd name="connsiteY1" fmla="*/ 0 h 1203443"/>
                  <a:gd name="connsiteX2" fmla="*/ 0 w 1123521"/>
                  <a:gd name="connsiteY2" fmla="*/ 1123522 h 1203443"/>
                  <a:gd name="connsiteX3" fmla="*/ 43651 w 1123521"/>
                  <a:gd name="connsiteY3" fmla="*/ 1138790 h 1203443"/>
                  <a:gd name="connsiteX4" fmla="*/ 1081259 w 1123521"/>
                  <a:gd name="connsiteY4" fmla="*/ 1088504 h 1203443"/>
                  <a:gd name="connsiteX5" fmla="*/ 1123521 w 1123521"/>
                  <a:gd name="connsiteY5" fmla="*/ 1068888 h 120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521" h="1203443">
                    <a:moveTo>
                      <a:pt x="1123521" y="1068888"/>
                    </a:moveTo>
                    <a:lnTo>
                      <a:pt x="1123521" y="0"/>
                    </a:lnTo>
                    <a:lnTo>
                      <a:pt x="0" y="1123522"/>
                    </a:lnTo>
                    <a:lnTo>
                      <a:pt x="43651" y="1138790"/>
                    </a:lnTo>
                    <a:cubicBezTo>
                      <a:pt x="383444" y="1239362"/>
                      <a:pt x="750577" y="1222600"/>
                      <a:pt x="1081259" y="1088504"/>
                    </a:cubicBezTo>
                    <a:lnTo>
                      <a:pt x="1123521" y="1068888"/>
                    </a:lnTo>
                    <a:close/>
                  </a:path>
                </a:pathLst>
              </a:custGeom>
              <a:solidFill>
                <a:srgbClr val="EE8A76">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439"/>
              <p:cNvSpPr/>
              <p:nvPr/>
            </p:nvSpPr>
            <p:spPr>
              <a:xfrm rot="8100000" flipH="1">
                <a:off x="3032205" y="1512446"/>
                <a:ext cx="1943358" cy="1816045"/>
              </a:xfrm>
              <a:custGeom>
                <a:avLst/>
                <a:gdLst>
                  <a:gd name="connsiteX0" fmla="*/ 1129475 w 1208656"/>
                  <a:gd name="connsiteY0" fmla="*/ 1129475 h 1129475"/>
                  <a:gd name="connsiteX1" fmla="*/ 1144002 w 1208656"/>
                  <a:gd name="connsiteY1" fmla="*/ 1087941 h 1129475"/>
                  <a:gd name="connsiteX2" fmla="*/ 1093717 w 1208656"/>
                  <a:gd name="connsiteY2" fmla="*/ 50333 h 1129475"/>
                  <a:gd name="connsiteX3" fmla="*/ 1070356 w 1208656"/>
                  <a:gd name="connsiteY3" fmla="*/ 0 h 1129475"/>
                  <a:gd name="connsiteX4" fmla="*/ 0 w 1208656"/>
                  <a:gd name="connsiteY4" fmla="*/ 0 h 1129475"/>
                  <a:gd name="connsiteX5" fmla="*/ 1129475 w 1208656"/>
                  <a:gd name="connsiteY5" fmla="*/ 1129475 h 11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656" h="1129475">
                    <a:moveTo>
                      <a:pt x="1129475" y="1129475"/>
                    </a:moveTo>
                    <a:lnTo>
                      <a:pt x="1144002" y="1087941"/>
                    </a:lnTo>
                    <a:cubicBezTo>
                      <a:pt x="1244575" y="748147"/>
                      <a:pt x="1227813" y="381015"/>
                      <a:pt x="1093717" y="50333"/>
                    </a:cubicBezTo>
                    <a:lnTo>
                      <a:pt x="1070356" y="0"/>
                    </a:lnTo>
                    <a:lnTo>
                      <a:pt x="0" y="0"/>
                    </a:lnTo>
                    <a:lnTo>
                      <a:pt x="1129475" y="1129475"/>
                    </a:lnTo>
                    <a:close/>
                  </a:path>
                </a:pathLst>
              </a:custGeom>
              <a:solidFill>
                <a:srgbClr val="94D4BA">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440"/>
              <p:cNvSpPr/>
              <p:nvPr/>
            </p:nvSpPr>
            <p:spPr>
              <a:xfrm rot="8100000" flipH="1">
                <a:off x="-392766" y="2257502"/>
                <a:ext cx="2645517" cy="1275688"/>
              </a:xfrm>
              <a:custGeom>
                <a:avLst/>
                <a:gdLst>
                  <a:gd name="connsiteX0" fmla="*/ 851956 w 1645359"/>
                  <a:gd name="connsiteY0" fmla="*/ 793404 h 793404"/>
                  <a:gd name="connsiteX1" fmla="*/ 1645359 w 1645359"/>
                  <a:gd name="connsiteY1" fmla="*/ 0 h 793404"/>
                  <a:gd name="connsiteX2" fmla="*/ 1423720 w 1645359"/>
                  <a:gd name="connsiteY2" fmla="*/ 0 h 793404"/>
                  <a:gd name="connsiteX3" fmla="*/ 1417965 w 1645359"/>
                  <a:gd name="connsiteY3" fmla="*/ 552 h 793404"/>
                  <a:gd name="connsiteX4" fmla="*/ 1412210 w 1645359"/>
                  <a:gd name="connsiteY4" fmla="*/ 0 h 793404"/>
                  <a:gd name="connsiteX5" fmla="*/ 0 w 1645359"/>
                  <a:gd name="connsiteY5" fmla="*/ 0 h 793404"/>
                  <a:gd name="connsiteX6" fmla="*/ 27839 w 1645359"/>
                  <a:gd name="connsiteY6" fmla="*/ 59981 h 793404"/>
                  <a:gd name="connsiteX7" fmla="*/ 308006 w 1645359"/>
                  <a:gd name="connsiteY7" fmla="*/ 439951 h 793404"/>
                  <a:gd name="connsiteX8" fmla="*/ 827278 w 1645359"/>
                  <a:gd name="connsiteY8" fmla="*/ 784772 h 793404"/>
                  <a:gd name="connsiteX9" fmla="*/ 851956 w 1645359"/>
                  <a:gd name="connsiteY9" fmla="*/ 793404 h 79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359" h="793404">
                    <a:moveTo>
                      <a:pt x="851956" y="793404"/>
                    </a:moveTo>
                    <a:lnTo>
                      <a:pt x="1645359" y="0"/>
                    </a:lnTo>
                    <a:lnTo>
                      <a:pt x="1423720" y="0"/>
                    </a:lnTo>
                    <a:lnTo>
                      <a:pt x="1417965" y="552"/>
                    </a:lnTo>
                    <a:lnTo>
                      <a:pt x="1412210" y="0"/>
                    </a:lnTo>
                    <a:lnTo>
                      <a:pt x="0" y="0"/>
                    </a:lnTo>
                    <a:lnTo>
                      <a:pt x="27839" y="59981"/>
                    </a:lnTo>
                    <a:cubicBezTo>
                      <a:pt x="99677" y="196681"/>
                      <a:pt x="193065" y="325011"/>
                      <a:pt x="308006" y="439951"/>
                    </a:cubicBezTo>
                    <a:cubicBezTo>
                      <a:pt x="461259" y="593204"/>
                      <a:pt x="638317" y="708145"/>
                      <a:pt x="827278" y="784772"/>
                    </a:cubicBezTo>
                    <a:lnTo>
                      <a:pt x="851956" y="793404"/>
                    </a:lnTo>
                    <a:close/>
                  </a:path>
                </a:pathLst>
              </a:custGeom>
              <a:solidFill>
                <a:srgbClr val="E85C40">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441"/>
              <p:cNvSpPr/>
              <p:nvPr/>
            </p:nvSpPr>
            <p:spPr>
              <a:xfrm rot="8100000" flipH="1">
                <a:off x="3474571" y="3375387"/>
                <a:ext cx="2544264" cy="1206530"/>
              </a:xfrm>
              <a:custGeom>
                <a:avLst/>
                <a:gdLst>
                  <a:gd name="connsiteX0" fmla="*/ 1582385 w 1582385"/>
                  <a:gd name="connsiteY0" fmla="*/ 750392 h 750392"/>
                  <a:gd name="connsiteX1" fmla="*/ 1574509 w 1582385"/>
                  <a:gd name="connsiteY1" fmla="*/ 733423 h 750392"/>
                  <a:gd name="connsiteX2" fmla="*/ 1294343 w 1582385"/>
                  <a:gd name="connsiteY2" fmla="*/ 353453 h 750392"/>
                  <a:gd name="connsiteX3" fmla="*/ 775071 w 1582385"/>
                  <a:gd name="connsiteY3" fmla="*/ 8632 h 750392"/>
                  <a:gd name="connsiteX4" fmla="*/ 750392 w 1582385"/>
                  <a:gd name="connsiteY4" fmla="*/ 0 h 750392"/>
                  <a:gd name="connsiteX5" fmla="*/ 0 w 1582385"/>
                  <a:gd name="connsiteY5" fmla="*/ 750392 h 750392"/>
                  <a:gd name="connsiteX6" fmla="*/ 1582385 w 1582385"/>
                  <a:gd name="connsiteY6" fmla="*/ 750392 h 7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385" h="750392">
                    <a:moveTo>
                      <a:pt x="1582385" y="750392"/>
                    </a:moveTo>
                    <a:lnTo>
                      <a:pt x="1574509" y="733423"/>
                    </a:lnTo>
                    <a:cubicBezTo>
                      <a:pt x="1502672" y="596723"/>
                      <a:pt x="1409283" y="468393"/>
                      <a:pt x="1294343" y="353453"/>
                    </a:cubicBezTo>
                    <a:cubicBezTo>
                      <a:pt x="1141090" y="200199"/>
                      <a:pt x="964031" y="85259"/>
                      <a:pt x="775071" y="8632"/>
                    </a:cubicBezTo>
                    <a:lnTo>
                      <a:pt x="750392" y="0"/>
                    </a:lnTo>
                    <a:lnTo>
                      <a:pt x="0" y="750392"/>
                    </a:lnTo>
                    <a:lnTo>
                      <a:pt x="1582385" y="750392"/>
                    </a:lnTo>
                    <a:close/>
                  </a:path>
                </a:pathLst>
              </a:custGeom>
              <a:solidFill>
                <a:srgbClr val="A09F9F">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442"/>
              <p:cNvSpPr/>
              <p:nvPr/>
            </p:nvSpPr>
            <p:spPr>
              <a:xfrm rot="8100000" flipH="1">
                <a:off x="696362" y="3624819"/>
                <a:ext cx="1858658" cy="1735375"/>
              </a:xfrm>
              <a:custGeom>
                <a:avLst/>
                <a:gdLst>
                  <a:gd name="connsiteX0" fmla="*/ 1155978 w 1155978"/>
                  <a:gd name="connsiteY0" fmla="*/ 1079302 h 1079303"/>
                  <a:gd name="connsiteX1" fmla="*/ 76676 w 1155978"/>
                  <a:gd name="connsiteY1" fmla="*/ 0 h 1079303"/>
                  <a:gd name="connsiteX2" fmla="*/ 64653 w 1155978"/>
                  <a:gd name="connsiteY2" fmla="*/ 34373 h 1079303"/>
                  <a:gd name="connsiteX3" fmla="*/ 114939 w 1155978"/>
                  <a:gd name="connsiteY3" fmla="*/ 1071981 h 1079303"/>
                  <a:gd name="connsiteX4" fmla="*/ 118337 w 1155978"/>
                  <a:gd name="connsiteY4" fmla="*/ 1079303 h 1079303"/>
                  <a:gd name="connsiteX5" fmla="*/ 1155978 w 1155978"/>
                  <a:gd name="connsiteY5" fmla="*/ 1079302 h 107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78" h="1079303">
                    <a:moveTo>
                      <a:pt x="1155978" y="1079302"/>
                    </a:moveTo>
                    <a:lnTo>
                      <a:pt x="76676" y="0"/>
                    </a:lnTo>
                    <a:lnTo>
                      <a:pt x="64653" y="34373"/>
                    </a:lnTo>
                    <a:cubicBezTo>
                      <a:pt x="-35920" y="374167"/>
                      <a:pt x="-19157" y="741299"/>
                      <a:pt x="114939" y="1071981"/>
                    </a:cubicBezTo>
                    <a:lnTo>
                      <a:pt x="118337" y="1079303"/>
                    </a:lnTo>
                    <a:lnTo>
                      <a:pt x="1155978" y="1079302"/>
                    </a:lnTo>
                    <a:close/>
                  </a:path>
                </a:pathLst>
              </a:custGeom>
              <a:solidFill>
                <a:srgbClr val="FEE79B">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443"/>
              <p:cNvSpPr/>
              <p:nvPr/>
            </p:nvSpPr>
            <p:spPr>
              <a:xfrm rot="8100000" flipH="1">
                <a:off x="2937521" y="3645976"/>
                <a:ext cx="1805169" cy="1933673"/>
              </a:xfrm>
              <a:custGeom>
                <a:avLst/>
                <a:gdLst>
                  <a:gd name="connsiteX0" fmla="*/ 0 w 1122711"/>
                  <a:gd name="connsiteY0" fmla="*/ 1202633 h 1202633"/>
                  <a:gd name="connsiteX1" fmla="*/ 343383 w 1122711"/>
                  <a:gd name="connsiteY1" fmla="*/ 859250 h 1202633"/>
                  <a:gd name="connsiteX2" fmla="*/ 343383 w 1122711"/>
                  <a:gd name="connsiteY2" fmla="*/ 856700 h 1202633"/>
                  <a:gd name="connsiteX3" fmla="*/ 345933 w 1122711"/>
                  <a:gd name="connsiteY3" fmla="*/ 856700 h 1202633"/>
                  <a:gd name="connsiteX4" fmla="*/ 1122711 w 1122711"/>
                  <a:gd name="connsiteY4" fmla="*/ 79922 h 1202633"/>
                  <a:gd name="connsiteX5" fmla="*/ 1079060 w 1122711"/>
                  <a:gd name="connsiteY5" fmla="*/ 64654 h 1202633"/>
                  <a:gd name="connsiteX6" fmla="*/ 41452 w 1122711"/>
                  <a:gd name="connsiteY6" fmla="*/ 114940 h 1202633"/>
                  <a:gd name="connsiteX7" fmla="*/ 0 w 1122711"/>
                  <a:gd name="connsiteY7" fmla="*/ 134179 h 1202633"/>
                  <a:gd name="connsiteX8" fmla="*/ 0 w 1122711"/>
                  <a:gd name="connsiteY8" fmla="*/ 1202633 h 120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711" h="1202633">
                    <a:moveTo>
                      <a:pt x="0" y="1202633"/>
                    </a:moveTo>
                    <a:lnTo>
                      <a:pt x="343383" y="859250"/>
                    </a:lnTo>
                    <a:lnTo>
                      <a:pt x="343383" y="856700"/>
                    </a:lnTo>
                    <a:lnTo>
                      <a:pt x="345933" y="856700"/>
                    </a:lnTo>
                    <a:lnTo>
                      <a:pt x="1122711" y="79922"/>
                    </a:lnTo>
                    <a:lnTo>
                      <a:pt x="1079060" y="64654"/>
                    </a:lnTo>
                    <a:cubicBezTo>
                      <a:pt x="739266" y="-35918"/>
                      <a:pt x="372134" y="-19156"/>
                      <a:pt x="41452" y="114940"/>
                    </a:cubicBezTo>
                    <a:lnTo>
                      <a:pt x="0" y="134179"/>
                    </a:lnTo>
                    <a:lnTo>
                      <a:pt x="0" y="1202633"/>
                    </a:lnTo>
                    <a:close/>
                  </a:path>
                </a:pathLst>
              </a:custGeom>
              <a:solidFill>
                <a:srgbClr val="BEBEBE">
                  <a:alpha val="38000"/>
                </a:srgbClr>
              </a:solidFill>
              <a:ln w="412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5963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4144</TotalTime>
  <Words>6005</Words>
  <Application>Microsoft Office PowerPoint</Application>
  <PresentationFormat>自定义</PresentationFormat>
  <Paragraphs>1245</Paragraphs>
  <Slides>95</Slides>
  <Notes>85</Notes>
  <HiddenSlides>0</HiddenSlides>
  <MMClips>0</MMClips>
  <ScaleCrop>false</ScaleCrop>
  <HeadingPairs>
    <vt:vector size="4" baseType="variant">
      <vt:variant>
        <vt:lpstr>主题</vt:lpstr>
      </vt:variant>
      <vt:variant>
        <vt:i4>1</vt:i4>
      </vt:variant>
      <vt:variant>
        <vt:lpstr>幻灯片标题</vt:lpstr>
      </vt:variant>
      <vt:variant>
        <vt:i4>95</vt:i4>
      </vt:variant>
    </vt:vector>
  </HeadingPairs>
  <TitlesOfParts>
    <vt:vector size="9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李学民</dc:creator>
  <cp:lastModifiedBy>Vicky Zhang</cp:lastModifiedBy>
  <cp:revision>399</cp:revision>
  <dcterms:created xsi:type="dcterms:W3CDTF">2014-12-14T04:55:05Z</dcterms:created>
  <dcterms:modified xsi:type="dcterms:W3CDTF">2016-05-07T05:46:49Z</dcterms:modified>
</cp:coreProperties>
</file>